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6"/>
  </p:handoutMasterIdLst>
  <p:sldIdLst>
    <p:sldId id="256" r:id="rId2"/>
    <p:sldId id="257" r:id="rId3"/>
    <p:sldId id="264" r:id="rId4"/>
    <p:sldId id="258" r:id="rId5"/>
    <p:sldId id="265" r:id="rId6"/>
    <p:sldId id="266" r:id="rId7"/>
    <p:sldId id="259" r:id="rId8"/>
    <p:sldId id="267" r:id="rId9"/>
    <p:sldId id="260" r:id="rId10"/>
    <p:sldId id="278" r:id="rId11"/>
    <p:sldId id="279" r:id="rId12"/>
    <p:sldId id="280" r:id="rId13"/>
    <p:sldId id="261" r:id="rId14"/>
    <p:sldId id="276" r:id="rId15"/>
    <p:sldId id="277" r:id="rId16"/>
    <p:sldId id="262" r:id="rId17"/>
    <p:sldId id="272" r:id="rId18"/>
    <p:sldId id="274" r:id="rId19"/>
    <p:sldId id="275" r:id="rId20"/>
    <p:sldId id="271" r:id="rId21"/>
    <p:sldId id="270" r:id="rId22"/>
    <p:sldId id="269" r:id="rId23"/>
    <p:sldId id="268" r:id="rId24"/>
    <p:sldId id="263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1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8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1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338E77-1523-459D-93E1-6F0A9BF7BD6F}" type="doc">
      <dgm:prSet loTypeId="urn:microsoft.com/office/officeart/2005/8/layout/hList3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EBC8A9C9-26CA-4D6B-BA89-B01C845EDD40}">
      <dgm:prSet phldrT="[텍스트]"/>
      <dgm:spPr/>
      <dgm:t>
        <a:bodyPr/>
        <a:lstStyle/>
        <a:p>
          <a:pPr latinLnBrk="1"/>
          <a:r>
            <a:rPr lang="en-US" altLang="ko-KR" dirty="0" smtClean="0"/>
            <a:t>Image captioning</a:t>
          </a:r>
          <a:endParaRPr lang="ko-KR" altLang="en-US" dirty="0"/>
        </a:p>
      </dgm:t>
    </dgm:pt>
    <dgm:pt modelId="{B823A0B5-1676-4484-A53A-757D3858DA15}" type="parTrans" cxnId="{4EB64365-C980-4180-8839-F52B12A6B900}">
      <dgm:prSet/>
      <dgm:spPr/>
      <dgm:t>
        <a:bodyPr/>
        <a:lstStyle/>
        <a:p>
          <a:pPr latinLnBrk="1"/>
          <a:endParaRPr lang="ko-KR" altLang="en-US"/>
        </a:p>
      </dgm:t>
    </dgm:pt>
    <dgm:pt modelId="{5F3F5819-AED6-48C7-BCA2-BF920D19A3B3}" type="sibTrans" cxnId="{4EB64365-C980-4180-8839-F52B12A6B900}">
      <dgm:prSet/>
      <dgm:spPr/>
      <dgm:t>
        <a:bodyPr/>
        <a:lstStyle/>
        <a:p>
          <a:pPr latinLnBrk="1"/>
          <a:endParaRPr lang="ko-KR" altLang="en-US"/>
        </a:p>
      </dgm:t>
    </dgm:pt>
    <dgm:pt modelId="{84DA5C6A-0C0D-4840-B2D6-10C56EA1A6F9}">
      <dgm:prSet phldrT="[텍스트]"/>
      <dgm:spPr/>
      <dgm:t>
        <a:bodyPr/>
        <a:lstStyle/>
        <a:p>
          <a:pPr latinLnBrk="1"/>
          <a:r>
            <a:rPr lang="en-US" altLang="ko-KR" dirty="0" smtClean="0"/>
            <a:t>Bottom-up approach</a:t>
          </a:r>
          <a:endParaRPr lang="ko-KR" altLang="en-US" dirty="0"/>
        </a:p>
      </dgm:t>
    </dgm:pt>
    <dgm:pt modelId="{686C7340-4F35-4D55-8DE3-263809713CEE}" type="parTrans" cxnId="{EBC1742C-9586-4B04-BAC3-F8E399438C22}">
      <dgm:prSet/>
      <dgm:spPr/>
      <dgm:t>
        <a:bodyPr/>
        <a:lstStyle/>
        <a:p>
          <a:pPr latinLnBrk="1"/>
          <a:endParaRPr lang="ko-KR" altLang="en-US"/>
        </a:p>
      </dgm:t>
    </dgm:pt>
    <dgm:pt modelId="{D346BC47-2323-48EA-8504-A12520370328}" type="sibTrans" cxnId="{EBC1742C-9586-4B04-BAC3-F8E399438C22}">
      <dgm:prSet/>
      <dgm:spPr/>
      <dgm:t>
        <a:bodyPr/>
        <a:lstStyle/>
        <a:p>
          <a:pPr latinLnBrk="1"/>
          <a:endParaRPr lang="ko-KR" altLang="en-US"/>
        </a:p>
      </dgm:t>
    </dgm:pt>
    <dgm:pt modelId="{23E27E28-BFEE-4FCB-B43A-17F148986728}">
      <dgm:prSet phldrT="[텍스트]"/>
      <dgm:spPr/>
      <dgm:t>
        <a:bodyPr/>
        <a:lstStyle/>
        <a:p>
          <a:pPr latinLnBrk="1"/>
          <a:r>
            <a:rPr lang="en-US" altLang="ko-KR" dirty="0" smtClean="0"/>
            <a:t>Top-down approach</a:t>
          </a:r>
          <a:endParaRPr lang="ko-KR" altLang="en-US" dirty="0"/>
        </a:p>
      </dgm:t>
    </dgm:pt>
    <dgm:pt modelId="{F22B5EA9-9CFE-477A-B61F-65583B0EE10D}" type="parTrans" cxnId="{66CC6E00-A24E-4750-870D-0D8D5DEA5D00}">
      <dgm:prSet/>
      <dgm:spPr/>
      <dgm:t>
        <a:bodyPr/>
        <a:lstStyle/>
        <a:p>
          <a:pPr latinLnBrk="1"/>
          <a:endParaRPr lang="ko-KR" altLang="en-US"/>
        </a:p>
      </dgm:t>
    </dgm:pt>
    <dgm:pt modelId="{F8FA7383-3736-4C55-95B6-E8C59839AEB9}" type="sibTrans" cxnId="{66CC6E00-A24E-4750-870D-0D8D5DEA5D00}">
      <dgm:prSet/>
      <dgm:spPr/>
      <dgm:t>
        <a:bodyPr/>
        <a:lstStyle/>
        <a:p>
          <a:pPr latinLnBrk="1"/>
          <a:endParaRPr lang="ko-KR" altLang="en-US"/>
        </a:p>
      </dgm:t>
    </dgm:pt>
    <dgm:pt modelId="{9B2D2216-151C-4C4F-910C-5B9909517456}">
      <dgm:prSet phldrT="[텍스트]"/>
      <dgm:spPr/>
      <dgm:t>
        <a:bodyPr/>
        <a:lstStyle/>
        <a:p>
          <a:pPr latinLnBrk="1"/>
          <a:r>
            <a:rPr lang="en-US" dirty="0" smtClean="0"/>
            <a:t>start with visual concepts, objects, attributes, words and phrases, and </a:t>
          </a:r>
          <a:r>
            <a:rPr lang="en-US" b="0" dirty="0" smtClean="0"/>
            <a:t>combine them into sentences</a:t>
          </a:r>
          <a:r>
            <a:rPr lang="en-US" b="1" dirty="0" smtClean="0"/>
            <a:t> </a:t>
          </a:r>
          <a:r>
            <a:rPr lang="en-US" b="0" dirty="0" smtClean="0"/>
            <a:t>using </a:t>
          </a:r>
          <a:r>
            <a:rPr lang="en-US" b="1" dirty="0" smtClean="0"/>
            <a:t>language models.</a:t>
          </a:r>
          <a:endParaRPr lang="ko-KR" altLang="en-US" b="1" dirty="0"/>
        </a:p>
      </dgm:t>
    </dgm:pt>
    <dgm:pt modelId="{1528E595-CD20-46AB-B26F-24AF145E8B42}" type="parTrans" cxnId="{4C374FF7-587F-4C99-AC6C-D479D5792FF5}">
      <dgm:prSet/>
      <dgm:spPr/>
      <dgm:t>
        <a:bodyPr/>
        <a:lstStyle/>
        <a:p>
          <a:pPr latinLnBrk="1"/>
          <a:endParaRPr lang="ko-KR" altLang="en-US"/>
        </a:p>
      </dgm:t>
    </dgm:pt>
    <dgm:pt modelId="{77752B15-4A28-453B-87EB-8175B375331D}" type="sibTrans" cxnId="{4C374FF7-587F-4C99-AC6C-D479D5792FF5}">
      <dgm:prSet/>
      <dgm:spPr/>
      <dgm:t>
        <a:bodyPr/>
        <a:lstStyle/>
        <a:p>
          <a:pPr latinLnBrk="1"/>
          <a:endParaRPr lang="ko-KR" altLang="en-US"/>
        </a:p>
      </dgm:t>
    </dgm:pt>
    <dgm:pt modelId="{8CFF02F6-443E-44BF-9CB5-29DA44101EDA}">
      <dgm:prSet phldrT="[텍스트]"/>
      <dgm:spPr/>
      <dgm:t>
        <a:bodyPr/>
        <a:lstStyle/>
        <a:p>
          <a:pPr latinLnBrk="1"/>
          <a:r>
            <a:rPr lang="en-US" dirty="0" smtClean="0"/>
            <a:t>formulate image captioning as a machine </a:t>
          </a:r>
          <a:r>
            <a:rPr lang="en-US" b="1" u="sng" dirty="0" smtClean="0"/>
            <a:t>translation problem</a:t>
          </a:r>
          <a:r>
            <a:rPr lang="en-US" b="1" dirty="0" smtClean="0"/>
            <a:t>(</a:t>
          </a:r>
          <a:r>
            <a:rPr lang="en-US" dirty="0" smtClean="0"/>
            <a:t>these approaches translate from </a:t>
          </a:r>
          <a:r>
            <a:rPr lang="en-US" u="sng" dirty="0" smtClean="0"/>
            <a:t>a visual representation</a:t>
          </a:r>
          <a:r>
            <a:rPr lang="en-US" dirty="0" smtClean="0"/>
            <a:t> to a language counterpart</a:t>
          </a:r>
          <a:r>
            <a:rPr lang="en-US" b="1" dirty="0" smtClean="0"/>
            <a:t>)</a:t>
          </a:r>
          <a:r>
            <a:rPr lang="en-US" dirty="0" smtClean="0"/>
            <a:t>.</a:t>
          </a:r>
          <a:endParaRPr lang="ko-KR" altLang="en-US" dirty="0"/>
        </a:p>
      </dgm:t>
    </dgm:pt>
    <dgm:pt modelId="{9967AA29-5668-475A-A19F-5BAFFEB8DFFB}" type="parTrans" cxnId="{BE1A3D64-585A-4321-BD8E-C9CC3D2F85C0}">
      <dgm:prSet/>
      <dgm:spPr/>
      <dgm:t>
        <a:bodyPr/>
        <a:lstStyle/>
        <a:p>
          <a:pPr latinLnBrk="1"/>
          <a:endParaRPr lang="ko-KR" altLang="en-US"/>
        </a:p>
      </dgm:t>
    </dgm:pt>
    <dgm:pt modelId="{ADD98329-0E14-46E7-AB47-D4418A025F43}" type="sibTrans" cxnId="{BE1A3D64-585A-4321-BD8E-C9CC3D2F85C0}">
      <dgm:prSet/>
      <dgm:spPr/>
      <dgm:t>
        <a:bodyPr/>
        <a:lstStyle/>
        <a:p>
          <a:pPr latinLnBrk="1"/>
          <a:endParaRPr lang="ko-KR" altLang="en-US"/>
        </a:p>
      </dgm:t>
    </dgm:pt>
    <dgm:pt modelId="{999009D8-5140-44CA-8774-A7112470413D}" type="pres">
      <dgm:prSet presAssocID="{05338E77-1523-459D-93E1-6F0A9BF7BD6F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DA4A92B-4684-4CD8-800D-EFE19B3B9165}" type="pres">
      <dgm:prSet presAssocID="{EBC8A9C9-26CA-4D6B-BA89-B01C845EDD40}" presName="roof" presStyleLbl="dkBgShp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12EDA747-274C-4100-80B6-7722DC680F0A}" type="pres">
      <dgm:prSet presAssocID="{EBC8A9C9-26CA-4D6B-BA89-B01C845EDD40}" presName="pillars" presStyleCnt="0"/>
      <dgm:spPr/>
    </dgm:pt>
    <dgm:pt modelId="{EE68293B-4F4C-42BD-907B-6E4A45BC47D4}" type="pres">
      <dgm:prSet presAssocID="{EBC8A9C9-26CA-4D6B-BA89-B01C845EDD40}" presName="pillar1" presStyleLbl="node1" presStyleIdx="0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F283F7B-1202-499C-8639-4A67ECF07FDD}" type="pres">
      <dgm:prSet presAssocID="{23E27E28-BFEE-4FCB-B43A-17F148986728}" presName="pillarX" presStyleLbl="node1" presStyleIdx="1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596409C-8CAF-4226-9E8D-1B261885F1CC}" type="pres">
      <dgm:prSet presAssocID="{EBC8A9C9-26CA-4D6B-BA89-B01C845EDD40}" presName="base" presStyleLbl="dkBgShp" presStyleIdx="1" presStyleCnt="2" custLinFactY="66882" custLinFactNeighborX="-5570" custLinFactNeighborY="100000"/>
      <dgm:spPr/>
    </dgm:pt>
  </dgm:ptLst>
  <dgm:cxnLst>
    <dgm:cxn modelId="{E4FF937C-9431-4734-8744-4F9B25CFA16A}" type="presOf" srcId="{8CFF02F6-443E-44BF-9CB5-29DA44101EDA}" destId="{4F283F7B-1202-499C-8639-4A67ECF07FDD}" srcOrd="0" destOrd="1" presId="urn:microsoft.com/office/officeart/2005/8/layout/hList3"/>
    <dgm:cxn modelId="{C2CF18EB-5107-4AE1-B471-30E20349D626}" type="presOf" srcId="{84DA5C6A-0C0D-4840-B2D6-10C56EA1A6F9}" destId="{EE68293B-4F4C-42BD-907B-6E4A45BC47D4}" srcOrd="0" destOrd="0" presId="urn:microsoft.com/office/officeart/2005/8/layout/hList3"/>
    <dgm:cxn modelId="{66CC6E00-A24E-4750-870D-0D8D5DEA5D00}" srcId="{EBC8A9C9-26CA-4D6B-BA89-B01C845EDD40}" destId="{23E27E28-BFEE-4FCB-B43A-17F148986728}" srcOrd="1" destOrd="0" parTransId="{F22B5EA9-9CFE-477A-B61F-65583B0EE10D}" sibTransId="{F8FA7383-3736-4C55-95B6-E8C59839AEB9}"/>
    <dgm:cxn modelId="{5B74BA2F-7C4B-4403-86BF-7C2D7CD668B9}" type="presOf" srcId="{9B2D2216-151C-4C4F-910C-5B9909517456}" destId="{EE68293B-4F4C-42BD-907B-6E4A45BC47D4}" srcOrd="0" destOrd="1" presId="urn:microsoft.com/office/officeart/2005/8/layout/hList3"/>
    <dgm:cxn modelId="{BE1A3D64-585A-4321-BD8E-C9CC3D2F85C0}" srcId="{23E27E28-BFEE-4FCB-B43A-17F148986728}" destId="{8CFF02F6-443E-44BF-9CB5-29DA44101EDA}" srcOrd="0" destOrd="0" parTransId="{9967AA29-5668-475A-A19F-5BAFFEB8DFFB}" sibTransId="{ADD98329-0E14-46E7-AB47-D4418A025F43}"/>
    <dgm:cxn modelId="{36E0300A-7F03-4A12-B67D-27C3E6E7A1CB}" type="presOf" srcId="{EBC8A9C9-26CA-4D6B-BA89-B01C845EDD40}" destId="{5DA4A92B-4684-4CD8-800D-EFE19B3B9165}" srcOrd="0" destOrd="0" presId="urn:microsoft.com/office/officeart/2005/8/layout/hList3"/>
    <dgm:cxn modelId="{4EB64365-C980-4180-8839-F52B12A6B900}" srcId="{05338E77-1523-459D-93E1-6F0A9BF7BD6F}" destId="{EBC8A9C9-26CA-4D6B-BA89-B01C845EDD40}" srcOrd="0" destOrd="0" parTransId="{B823A0B5-1676-4484-A53A-757D3858DA15}" sibTransId="{5F3F5819-AED6-48C7-BCA2-BF920D19A3B3}"/>
    <dgm:cxn modelId="{4C374FF7-587F-4C99-AC6C-D479D5792FF5}" srcId="{84DA5C6A-0C0D-4840-B2D6-10C56EA1A6F9}" destId="{9B2D2216-151C-4C4F-910C-5B9909517456}" srcOrd="0" destOrd="0" parTransId="{1528E595-CD20-46AB-B26F-24AF145E8B42}" sibTransId="{77752B15-4A28-453B-87EB-8175B375331D}"/>
    <dgm:cxn modelId="{8D31EC73-879B-4011-8A1A-E048A32D2A3A}" type="presOf" srcId="{23E27E28-BFEE-4FCB-B43A-17F148986728}" destId="{4F283F7B-1202-499C-8639-4A67ECF07FDD}" srcOrd="0" destOrd="0" presId="urn:microsoft.com/office/officeart/2005/8/layout/hList3"/>
    <dgm:cxn modelId="{6BE67EA2-627D-40D1-9895-194CE0A293D6}" type="presOf" srcId="{05338E77-1523-459D-93E1-6F0A9BF7BD6F}" destId="{999009D8-5140-44CA-8774-A7112470413D}" srcOrd="0" destOrd="0" presId="urn:microsoft.com/office/officeart/2005/8/layout/hList3"/>
    <dgm:cxn modelId="{EBC1742C-9586-4B04-BAC3-F8E399438C22}" srcId="{EBC8A9C9-26CA-4D6B-BA89-B01C845EDD40}" destId="{84DA5C6A-0C0D-4840-B2D6-10C56EA1A6F9}" srcOrd="0" destOrd="0" parTransId="{686C7340-4F35-4D55-8DE3-263809713CEE}" sibTransId="{D346BC47-2323-48EA-8504-A12520370328}"/>
    <dgm:cxn modelId="{7C1E46D4-32D8-48E0-890A-7CD23E943D3B}" type="presParOf" srcId="{999009D8-5140-44CA-8774-A7112470413D}" destId="{5DA4A92B-4684-4CD8-800D-EFE19B3B9165}" srcOrd="0" destOrd="0" presId="urn:microsoft.com/office/officeart/2005/8/layout/hList3"/>
    <dgm:cxn modelId="{CDBD1E2E-DA94-40A0-BAA3-18F21D900E9B}" type="presParOf" srcId="{999009D8-5140-44CA-8774-A7112470413D}" destId="{12EDA747-274C-4100-80B6-7722DC680F0A}" srcOrd="1" destOrd="0" presId="urn:microsoft.com/office/officeart/2005/8/layout/hList3"/>
    <dgm:cxn modelId="{28ED518D-8736-4BF6-BDA3-DABE1992989C}" type="presParOf" srcId="{12EDA747-274C-4100-80B6-7722DC680F0A}" destId="{EE68293B-4F4C-42BD-907B-6E4A45BC47D4}" srcOrd="0" destOrd="0" presId="urn:microsoft.com/office/officeart/2005/8/layout/hList3"/>
    <dgm:cxn modelId="{47DF81EB-84F4-4A03-A4FC-5114D2D2D85B}" type="presParOf" srcId="{12EDA747-274C-4100-80B6-7722DC680F0A}" destId="{4F283F7B-1202-499C-8639-4A67ECF07FDD}" srcOrd="1" destOrd="0" presId="urn:microsoft.com/office/officeart/2005/8/layout/hList3"/>
    <dgm:cxn modelId="{484F31AA-09D7-4382-A598-F306E788810F}" type="presParOf" srcId="{999009D8-5140-44CA-8774-A7112470413D}" destId="{D596409C-8CAF-4226-9E8D-1B261885F1CC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A4A92B-4684-4CD8-800D-EFE19B3B9165}">
      <dsp:nvSpPr>
        <dsp:cNvPr id="0" name=""/>
        <dsp:cNvSpPr/>
      </dsp:nvSpPr>
      <dsp:spPr>
        <a:xfrm>
          <a:off x="0" y="0"/>
          <a:ext cx="6467475" cy="1095986"/>
        </a:xfrm>
        <a:prstGeom prst="rect">
          <a:avLst/>
        </a:prstGeom>
        <a:solidFill>
          <a:schemeClr val="dk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900" kern="1200" dirty="0" smtClean="0"/>
            <a:t>Image captioning</a:t>
          </a:r>
          <a:endParaRPr lang="ko-KR" altLang="en-US" sz="3900" kern="1200" dirty="0"/>
        </a:p>
      </dsp:txBody>
      <dsp:txXfrm>
        <a:off x="0" y="0"/>
        <a:ext cx="6467475" cy="1095986"/>
      </dsp:txXfrm>
    </dsp:sp>
    <dsp:sp modelId="{EE68293B-4F4C-42BD-907B-6E4A45BC47D4}">
      <dsp:nvSpPr>
        <dsp:cNvPr id="0" name=""/>
        <dsp:cNvSpPr/>
      </dsp:nvSpPr>
      <dsp:spPr>
        <a:xfrm>
          <a:off x="0" y="1095986"/>
          <a:ext cx="3233737" cy="23015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/>
            <a:t>Bottom-up approach</a:t>
          </a:r>
          <a:endParaRPr lang="ko-KR" altLang="en-US" sz="20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start with visual concepts, objects, attributes, words and phrases, and </a:t>
          </a:r>
          <a:r>
            <a:rPr lang="en-US" sz="1600" b="0" kern="1200" dirty="0" smtClean="0"/>
            <a:t>combine them into sentences</a:t>
          </a:r>
          <a:r>
            <a:rPr lang="en-US" sz="1600" b="1" kern="1200" dirty="0" smtClean="0"/>
            <a:t> </a:t>
          </a:r>
          <a:r>
            <a:rPr lang="en-US" sz="1600" b="0" kern="1200" dirty="0" smtClean="0"/>
            <a:t>using </a:t>
          </a:r>
          <a:r>
            <a:rPr lang="en-US" sz="1600" b="1" kern="1200" dirty="0" smtClean="0"/>
            <a:t>language models.</a:t>
          </a:r>
          <a:endParaRPr lang="ko-KR" altLang="en-US" sz="1600" b="1" kern="1200" dirty="0"/>
        </a:p>
      </dsp:txBody>
      <dsp:txXfrm>
        <a:off x="0" y="1095986"/>
        <a:ext cx="3233737" cy="2301570"/>
      </dsp:txXfrm>
    </dsp:sp>
    <dsp:sp modelId="{4F283F7B-1202-499C-8639-4A67ECF07FDD}">
      <dsp:nvSpPr>
        <dsp:cNvPr id="0" name=""/>
        <dsp:cNvSpPr/>
      </dsp:nvSpPr>
      <dsp:spPr>
        <a:xfrm>
          <a:off x="3233737" y="1095986"/>
          <a:ext cx="3233737" cy="23015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/>
            <a:t>Top-down approach</a:t>
          </a:r>
          <a:endParaRPr lang="ko-KR" altLang="en-US" sz="20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formulate image captioning as a machine </a:t>
          </a:r>
          <a:r>
            <a:rPr lang="en-US" sz="1600" b="1" u="sng" kern="1200" dirty="0" smtClean="0"/>
            <a:t>translation problem</a:t>
          </a:r>
          <a:r>
            <a:rPr lang="en-US" sz="1600" b="1" kern="1200" dirty="0" smtClean="0"/>
            <a:t>(</a:t>
          </a:r>
          <a:r>
            <a:rPr lang="en-US" sz="1600" kern="1200" dirty="0" smtClean="0"/>
            <a:t>these approaches translate from </a:t>
          </a:r>
          <a:r>
            <a:rPr lang="en-US" sz="1600" u="sng" kern="1200" dirty="0" smtClean="0"/>
            <a:t>a visual representation</a:t>
          </a:r>
          <a:r>
            <a:rPr lang="en-US" sz="1600" kern="1200" dirty="0" smtClean="0"/>
            <a:t> to a language counterpart</a:t>
          </a:r>
          <a:r>
            <a:rPr lang="en-US" sz="1600" b="1" kern="1200" dirty="0" smtClean="0"/>
            <a:t>)</a:t>
          </a:r>
          <a:r>
            <a:rPr lang="en-US" sz="1600" kern="1200" dirty="0" smtClean="0"/>
            <a:t>.</a:t>
          </a:r>
          <a:endParaRPr lang="ko-KR" altLang="en-US" sz="1600" kern="1200" dirty="0"/>
        </a:p>
      </dsp:txBody>
      <dsp:txXfrm>
        <a:off x="3233737" y="1095986"/>
        <a:ext cx="3233737" cy="2301570"/>
      </dsp:txXfrm>
    </dsp:sp>
    <dsp:sp modelId="{D596409C-8CAF-4226-9E8D-1B261885F1CC}">
      <dsp:nvSpPr>
        <dsp:cNvPr id="0" name=""/>
        <dsp:cNvSpPr/>
      </dsp:nvSpPr>
      <dsp:spPr>
        <a:xfrm>
          <a:off x="0" y="3397556"/>
          <a:ext cx="6467475" cy="255730"/>
        </a:xfrm>
        <a:prstGeom prst="rect">
          <a:avLst/>
        </a:prstGeom>
        <a:solidFill>
          <a:schemeClr val="dk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EDD5A6-4607-4BEF-864D-5ECF46264E34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52BEB-CAB1-4D46-8767-54A81C83FF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3010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603F-573E-490A-BFCD-B093CDCA319C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D14D-CE1E-4DB3-B3E3-6601F93B1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473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603F-573E-490A-BFCD-B093CDCA319C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D14D-CE1E-4DB3-B3E3-6601F93B1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579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603F-573E-490A-BFCD-B093CDCA319C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D14D-CE1E-4DB3-B3E3-6601F93B1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490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9017000" cy="3651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623384"/>
            <a:ext cx="12192000" cy="234616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pPr lvl="0"/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5"/>
          </p:nvPr>
        </p:nvSpPr>
        <p:spPr>
          <a:xfrm>
            <a:off x="288925" y="715963"/>
            <a:ext cx="11598275" cy="56975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ko-KR" altLang="en-US" dirty="0" smtClean="0"/>
              <a:t>마스터 텍스트 스타일 편집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001669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603F-573E-490A-BFCD-B093CDCA319C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D14D-CE1E-4DB3-B3E3-6601F93B1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91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603F-573E-490A-BFCD-B093CDCA319C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D14D-CE1E-4DB3-B3E3-6601F93B1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293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603F-573E-490A-BFCD-B093CDCA319C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D14D-CE1E-4DB3-B3E3-6601F93B1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555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603F-573E-490A-BFCD-B093CDCA319C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D14D-CE1E-4DB3-B3E3-6601F93B1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732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603F-573E-490A-BFCD-B093CDCA319C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D14D-CE1E-4DB3-B3E3-6601F93B1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984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603F-573E-490A-BFCD-B093CDCA319C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D14D-CE1E-4DB3-B3E3-6601F93B1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85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603F-573E-490A-BFCD-B093CDCA319C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D14D-CE1E-4DB3-B3E3-6601F93B1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735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30603F-573E-490A-BFCD-B093CDCA319C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9D14D-CE1E-4DB3-B3E3-6601F93B12E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0" y="415089"/>
            <a:ext cx="9047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0" y="6631405"/>
            <a:ext cx="12192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5211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Image Captioning with Semantic Attention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err="1"/>
              <a:t>Quanzeng</a:t>
            </a:r>
            <a:r>
              <a:rPr lang="en-US" altLang="ko-KR" dirty="0"/>
              <a:t> </a:t>
            </a:r>
            <a:r>
              <a:rPr lang="en-US" altLang="ko-KR" dirty="0" smtClean="0"/>
              <a:t>You</a:t>
            </a:r>
          </a:p>
          <a:p>
            <a:r>
              <a:rPr lang="en-US" altLang="ko-KR" dirty="0" smtClean="0"/>
              <a:t>Department </a:t>
            </a:r>
            <a:r>
              <a:rPr lang="en-US" altLang="ko-KR" dirty="0"/>
              <a:t>of Computer Science, University of Rochester, Rochester NY 14627, USA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7777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3.2. Input attention model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27" y="759142"/>
            <a:ext cx="5080261" cy="5296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6212115" y="1774277"/>
            <a:ext cx="5194567" cy="2968493"/>
            <a:chOff x="6096000" y="1578334"/>
            <a:chExt cx="5194567" cy="296849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578334"/>
              <a:ext cx="5194567" cy="182889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3152" y="3403768"/>
              <a:ext cx="5080261" cy="11430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1613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3.3. Output attention model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12" y="1454963"/>
            <a:ext cx="5105662" cy="36577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845" y="1454963"/>
            <a:ext cx="5073911" cy="339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90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3.4. Model learning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48" y="1408172"/>
            <a:ext cx="5213618" cy="41721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981" y="1970175"/>
            <a:ext cx="5035809" cy="30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56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4. Visual attribute </a:t>
            </a:r>
            <a:r>
              <a:rPr lang="en-US" altLang="ko-KR" dirty="0" smtClean="0"/>
              <a:t>prediction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1600" dirty="0"/>
              <a:t>The prediction of visual </a:t>
            </a:r>
            <a:r>
              <a:rPr lang="en-US" altLang="ko-KR" sz="1600" dirty="0" smtClean="0"/>
              <a:t>attributes {</a:t>
            </a:r>
            <a:r>
              <a:rPr lang="en-US" altLang="ko-KR" sz="1600" dirty="0" err="1" smtClean="0"/>
              <a:t>A_i</a:t>
            </a:r>
            <a:r>
              <a:rPr lang="en-US" altLang="ko-KR" sz="1600" dirty="0" smtClean="0"/>
              <a:t>} is </a:t>
            </a:r>
            <a:r>
              <a:rPr lang="en-US" altLang="ko-KR" sz="1600" dirty="0"/>
              <a:t>a key </a:t>
            </a:r>
            <a:r>
              <a:rPr lang="en-US" altLang="ko-KR" sz="1600" dirty="0" smtClean="0"/>
              <a:t>component </a:t>
            </a:r>
            <a:r>
              <a:rPr lang="en-US" altLang="ko-KR" sz="1600" dirty="0"/>
              <a:t>of our model in both training and </a:t>
            </a:r>
            <a:r>
              <a:rPr lang="en-US" altLang="ko-KR" sz="1600" dirty="0" smtClean="0"/>
              <a:t>testing.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1600" dirty="0"/>
              <a:t>First, we explore a </a:t>
            </a:r>
            <a:r>
              <a:rPr lang="en-US" altLang="ko-KR" sz="1600" b="1" dirty="0" smtClean="0"/>
              <a:t>non-parametric </a:t>
            </a:r>
            <a:r>
              <a:rPr lang="en-US" altLang="ko-KR" sz="1600" b="1" dirty="0"/>
              <a:t>method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based on </a:t>
            </a:r>
            <a:r>
              <a:rPr lang="en-US" altLang="ko-KR" sz="1600" dirty="0"/>
              <a:t>nearest neighbor image retrieval from a large </a:t>
            </a:r>
            <a:r>
              <a:rPr lang="en-US" altLang="ko-KR" sz="1600" dirty="0" smtClean="0"/>
              <a:t>collection of images with rich and unstructured textual metadata such as tags and caption.</a:t>
            </a:r>
          </a:p>
          <a:p>
            <a:pPr marL="1143000" lvl="1" indent="-457200"/>
            <a:r>
              <a:rPr lang="en-US" altLang="ko-KR" sz="1600" dirty="0"/>
              <a:t>The attributes for a query </a:t>
            </a:r>
            <a:r>
              <a:rPr lang="en-US" altLang="ko-KR" sz="1600" dirty="0" smtClean="0"/>
              <a:t>image can </a:t>
            </a:r>
            <a:r>
              <a:rPr lang="en-US" altLang="ko-KR" sz="1600" dirty="0"/>
              <a:t>be obtained by transferring the text information </a:t>
            </a:r>
            <a:r>
              <a:rPr lang="en-US" altLang="ko-KR" sz="1600" dirty="0" smtClean="0"/>
              <a:t>from the </a:t>
            </a:r>
            <a:r>
              <a:rPr lang="en-US" altLang="ko-KR" sz="1600" dirty="0"/>
              <a:t>retrieved images with similar visual </a:t>
            </a:r>
            <a:r>
              <a:rPr lang="en-US" altLang="ko-KR" sz="1600" dirty="0" smtClean="0"/>
              <a:t>appearance.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The second </a:t>
            </a:r>
            <a:r>
              <a:rPr lang="en-US" altLang="ko-KR" sz="1600" dirty="0"/>
              <a:t>approach is to directly predict visual attributes </a:t>
            </a:r>
            <a:r>
              <a:rPr lang="en-US" altLang="ko-KR" sz="1600" dirty="0" smtClean="0"/>
              <a:t>from the </a:t>
            </a:r>
            <a:r>
              <a:rPr lang="en-US" altLang="ko-KR" sz="1600" dirty="0"/>
              <a:t>input image using a </a:t>
            </a:r>
            <a:r>
              <a:rPr lang="en-US" altLang="ko-KR" sz="1600" b="1" dirty="0"/>
              <a:t>parametric </a:t>
            </a:r>
            <a:r>
              <a:rPr lang="en-US" altLang="ko-KR" sz="1600" b="1" dirty="0" smtClean="0"/>
              <a:t>model</a:t>
            </a:r>
            <a:r>
              <a:rPr lang="en-US" altLang="ko-KR" sz="1600" dirty="0" smtClean="0"/>
              <a:t>.</a:t>
            </a:r>
          </a:p>
          <a:p>
            <a:pPr marL="1143000" lvl="1" indent="-457200"/>
            <a:r>
              <a:rPr lang="en-US" altLang="ko-KR" sz="1600" dirty="0"/>
              <a:t>This is </a:t>
            </a:r>
            <a:r>
              <a:rPr lang="en-US" altLang="ko-KR" sz="1600" dirty="0" smtClean="0"/>
              <a:t>motivated </a:t>
            </a:r>
            <a:r>
              <a:rPr lang="en-US" altLang="ko-KR" sz="1600" dirty="0"/>
              <a:t>by the recent success of deep learning models </a:t>
            </a:r>
            <a:r>
              <a:rPr lang="en-US" altLang="ko-KR" sz="1600" dirty="0" smtClean="0"/>
              <a:t>on visual </a:t>
            </a:r>
            <a:r>
              <a:rPr lang="en-US" altLang="ko-KR" sz="1600" dirty="0"/>
              <a:t>recognition tasks [10,18]. </a:t>
            </a:r>
            <a:endParaRPr lang="en-US" altLang="ko-KR" sz="16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1600" dirty="0"/>
              <a:t>Note that the two approaches to obtain </a:t>
            </a:r>
            <a:r>
              <a:rPr lang="en-US" altLang="ko-KR" sz="1600" dirty="0" smtClean="0"/>
              <a:t>attributes are </a:t>
            </a:r>
            <a:r>
              <a:rPr lang="en-US" altLang="ko-KR" sz="1600" b="1" dirty="0"/>
              <a:t>complementary to each other </a:t>
            </a:r>
            <a:r>
              <a:rPr lang="en-US" altLang="ko-KR" sz="1600" dirty="0"/>
              <a:t>and can </a:t>
            </a:r>
            <a:r>
              <a:rPr lang="en-US" altLang="ko-KR" sz="1600" b="1" dirty="0"/>
              <a:t>be used </a:t>
            </a:r>
            <a:r>
              <a:rPr lang="en-US" altLang="ko-KR" sz="1600" b="1" dirty="0" smtClean="0"/>
              <a:t>jointly.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858" y="3564731"/>
            <a:ext cx="5010407" cy="24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83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4.1. Non-parametric attribute prediction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One </a:t>
            </a:r>
            <a:r>
              <a:rPr lang="en-US" altLang="ko-KR" sz="2000" dirty="0"/>
              <a:t>of the fundamental assumptions is </a:t>
            </a:r>
            <a:r>
              <a:rPr lang="en-US" altLang="ko-KR" sz="2000" dirty="0" smtClean="0"/>
              <a:t>that </a:t>
            </a:r>
            <a:r>
              <a:rPr lang="en-US" altLang="ko-KR" sz="2000" b="1" dirty="0" smtClean="0"/>
              <a:t>similar </a:t>
            </a:r>
            <a:r>
              <a:rPr lang="en-US" altLang="ko-KR" sz="2000" b="1" dirty="0"/>
              <a:t>images are likely to share similar and </a:t>
            </a:r>
            <a:r>
              <a:rPr lang="en-US" altLang="ko-KR" sz="2000" b="1" dirty="0" smtClean="0"/>
              <a:t>correlated annotations</a:t>
            </a:r>
            <a:r>
              <a:rPr lang="en-US" altLang="ko-KR" sz="2000" dirty="0"/>
              <a:t>. </a:t>
            </a:r>
            <a:endParaRPr lang="en-US" altLang="ko-KR" sz="2000" dirty="0" smtClean="0"/>
          </a:p>
          <a:p>
            <a:pPr marL="1143000" lvl="1" indent="-457200"/>
            <a:r>
              <a:rPr lang="en-US" altLang="ko-KR" sz="2000" dirty="0" smtClean="0"/>
              <a:t>Therefore</a:t>
            </a:r>
            <a:r>
              <a:rPr lang="en-US" altLang="ko-KR" sz="2000" dirty="0"/>
              <a:t>, it is possible to discover </a:t>
            </a:r>
            <a:r>
              <a:rPr lang="en-US" altLang="ko-KR" sz="2000" dirty="0" smtClean="0"/>
              <a:t>useful annotations </a:t>
            </a:r>
            <a:r>
              <a:rPr lang="en-US" altLang="ko-KR" sz="2000" dirty="0"/>
              <a:t>and descriptions from visual neighbors in </a:t>
            </a:r>
            <a:r>
              <a:rPr lang="en-US" altLang="ko-KR" sz="2000" dirty="0" smtClean="0"/>
              <a:t>a large-scale image dataset.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/>
              <a:t>We </a:t>
            </a:r>
            <a:r>
              <a:rPr lang="en-US" altLang="ko-KR" sz="2000" b="1" dirty="0"/>
              <a:t>extract key words as the visual attributes </a:t>
            </a:r>
            <a:r>
              <a:rPr lang="en-US" altLang="ko-KR" sz="2000" dirty="0"/>
              <a:t>for </a:t>
            </a:r>
            <a:r>
              <a:rPr lang="en-US" altLang="ko-KR" sz="2000" dirty="0" smtClean="0"/>
              <a:t>our model </a:t>
            </a:r>
            <a:r>
              <a:rPr lang="en-US" altLang="ko-KR" sz="2000" dirty="0"/>
              <a:t>from a large image </a:t>
            </a:r>
            <a:r>
              <a:rPr lang="en-US" altLang="ko-KR" sz="2000" dirty="0" smtClean="0"/>
              <a:t>dataset.</a:t>
            </a:r>
          </a:p>
          <a:p>
            <a:pPr marL="1143000" lvl="1" indent="-457200"/>
            <a:r>
              <a:rPr lang="en-US" altLang="ko-KR" sz="2000" dirty="0" smtClean="0"/>
              <a:t>We use </a:t>
            </a:r>
            <a:r>
              <a:rPr lang="en-US" altLang="ko-KR" sz="2000" b="1" u="sng" dirty="0"/>
              <a:t>the </a:t>
            </a:r>
            <a:r>
              <a:rPr lang="en-US" altLang="ko-KR" sz="2000" b="1" u="sng" dirty="0" err="1"/>
              <a:t>GoogleNet</a:t>
            </a:r>
            <a:r>
              <a:rPr lang="en-US" altLang="ko-KR" sz="2000" b="1" u="sng" dirty="0"/>
              <a:t> </a:t>
            </a:r>
            <a:r>
              <a:rPr lang="en-US" altLang="ko-KR" sz="2000" b="1" u="sng" dirty="0" smtClean="0"/>
              <a:t>feature </a:t>
            </a:r>
            <a:r>
              <a:rPr lang="en-US" altLang="ko-KR" sz="2000" u="sng" dirty="0"/>
              <a:t>to evaluate image </a:t>
            </a:r>
            <a:r>
              <a:rPr lang="en-US" altLang="ko-KR" sz="2000" u="sng" dirty="0" smtClean="0"/>
              <a:t>distances</a:t>
            </a:r>
            <a:r>
              <a:rPr lang="en-US" altLang="ko-KR" sz="2000" dirty="0" smtClean="0"/>
              <a:t>, and </a:t>
            </a:r>
            <a:r>
              <a:rPr lang="en-US" altLang="ko-KR" sz="2000" dirty="0"/>
              <a:t>employ </a:t>
            </a:r>
            <a:r>
              <a:rPr lang="en-US" altLang="ko-KR" sz="2000" b="1" u="sng" dirty="0"/>
              <a:t>simple Term-Frequency (TF) </a:t>
            </a:r>
            <a:r>
              <a:rPr lang="en-US" altLang="ko-KR" sz="2000" u="sng" dirty="0"/>
              <a:t>to select the </a:t>
            </a:r>
            <a:r>
              <a:rPr lang="en-US" altLang="ko-KR" sz="2000" u="sng" dirty="0" smtClean="0"/>
              <a:t>most frequent </a:t>
            </a:r>
            <a:r>
              <a:rPr lang="en-US" altLang="ko-KR" sz="2000" u="sng" dirty="0"/>
              <a:t>words</a:t>
            </a:r>
            <a:r>
              <a:rPr lang="en-US" altLang="ko-KR" sz="2000" dirty="0"/>
              <a:t> in the ground-truth captions of the </a:t>
            </a:r>
            <a:r>
              <a:rPr lang="en-US" altLang="ko-KR" sz="2000" dirty="0" smtClean="0"/>
              <a:t>retrieved training images. </a:t>
            </a:r>
            <a:r>
              <a:rPr lang="en-US" altLang="ko-KR" sz="2000" dirty="0" smtClean="0">
                <a:solidFill>
                  <a:srgbClr val="FF0000"/>
                </a:solidFill>
              </a:rPr>
              <a:t>(</a:t>
            </a:r>
            <a:r>
              <a:rPr lang="en-US" altLang="ko-KR" sz="2000" dirty="0">
                <a:solidFill>
                  <a:srgbClr val="FF0000"/>
                </a:solidFill>
              </a:rPr>
              <a:t>C. </a:t>
            </a:r>
            <a:r>
              <a:rPr lang="en-US" altLang="ko-KR" sz="2000" dirty="0" err="1">
                <a:solidFill>
                  <a:srgbClr val="FF0000"/>
                </a:solidFill>
              </a:rPr>
              <a:t>Szegedy</a:t>
            </a:r>
            <a:r>
              <a:rPr lang="en-US" altLang="ko-KR" sz="2000" dirty="0">
                <a:solidFill>
                  <a:srgbClr val="FF0000"/>
                </a:solidFill>
              </a:rPr>
              <a:t>, W. Liu, Y. </a:t>
            </a:r>
            <a:r>
              <a:rPr lang="en-US" altLang="ko-KR" sz="2000" dirty="0" err="1">
                <a:solidFill>
                  <a:srgbClr val="FF0000"/>
                </a:solidFill>
              </a:rPr>
              <a:t>Jia</a:t>
            </a:r>
            <a:r>
              <a:rPr lang="en-US" altLang="ko-KR" sz="2000" dirty="0">
                <a:solidFill>
                  <a:srgbClr val="FF0000"/>
                </a:solidFill>
              </a:rPr>
              <a:t>, P. </a:t>
            </a:r>
            <a:r>
              <a:rPr lang="en-US" altLang="ko-KR" sz="2000" dirty="0" err="1">
                <a:solidFill>
                  <a:srgbClr val="FF0000"/>
                </a:solidFill>
              </a:rPr>
              <a:t>Sermanet</a:t>
            </a:r>
            <a:r>
              <a:rPr lang="en-US" altLang="ko-KR" sz="2000" dirty="0">
                <a:solidFill>
                  <a:srgbClr val="FF0000"/>
                </a:solidFill>
              </a:rPr>
              <a:t>, S. </a:t>
            </a:r>
            <a:r>
              <a:rPr lang="en-US" altLang="ko-KR" sz="2000" dirty="0" err="1">
                <a:solidFill>
                  <a:srgbClr val="FF0000"/>
                </a:solidFill>
              </a:rPr>
              <a:t>Reed,D</a:t>
            </a:r>
            <a:r>
              <a:rPr lang="en-US" altLang="ko-KR" sz="2000" dirty="0">
                <a:solidFill>
                  <a:srgbClr val="FF0000"/>
                </a:solidFill>
              </a:rPr>
              <a:t>. </a:t>
            </a:r>
            <a:r>
              <a:rPr lang="en-US" altLang="ko-KR" sz="2000" dirty="0" err="1">
                <a:solidFill>
                  <a:srgbClr val="FF0000"/>
                </a:solidFill>
              </a:rPr>
              <a:t>Anguelov</a:t>
            </a:r>
            <a:r>
              <a:rPr lang="en-US" altLang="ko-KR" sz="2000" dirty="0">
                <a:solidFill>
                  <a:srgbClr val="FF0000"/>
                </a:solidFill>
              </a:rPr>
              <a:t>, D. </a:t>
            </a:r>
            <a:r>
              <a:rPr lang="en-US" altLang="ko-KR" sz="2000" dirty="0" err="1">
                <a:solidFill>
                  <a:srgbClr val="FF0000"/>
                </a:solidFill>
              </a:rPr>
              <a:t>Erhan</a:t>
            </a:r>
            <a:r>
              <a:rPr lang="en-US" altLang="ko-KR" sz="2000" dirty="0">
                <a:solidFill>
                  <a:srgbClr val="FF0000"/>
                </a:solidFill>
              </a:rPr>
              <a:t>, V. </a:t>
            </a:r>
            <a:r>
              <a:rPr lang="en-US" altLang="ko-KR" sz="2000" dirty="0" err="1">
                <a:solidFill>
                  <a:srgbClr val="FF0000"/>
                </a:solidFill>
              </a:rPr>
              <a:t>Vanhoucke</a:t>
            </a:r>
            <a:r>
              <a:rPr lang="en-US" altLang="ko-KR" sz="2000" dirty="0">
                <a:solidFill>
                  <a:srgbClr val="FF0000"/>
                </a:solidFill>
              </a:rPr>
              <a:t>, and A. </a:t>
            </a:r>
            <a:r>
              <a:rPr lang="en-US" altLang="ko-KR" sz="2000" dirty="0" err="1">
                <a:solidFill>
                  <a:srgbClr val="FF0000"/>
                </a:solidFill>
              </a:rPr>
              <a:t>Rabinovich.Going</a:t>
            </a:r>
            <a:r>
              <a:rPr lang="en-US" altLang="ko-KR" sz="2000" dirty="0">
                <a:solidFill>
                  <a:srgbClr val="FF0000"/>
                </a:solidFill>
              </a:rPr>
              <a:t> deeper with convolutions. </a:t>
            </a:r>
            <a:r>
              <a:rPr lang="en-US" altLang="ko-KR" sz="2000" dirty="0" err="1">
                <a:solidFill>
                  <a:srgbClr val="FF0000"/>
                </a:solidFill>
              </a:rPr>
              <a:t>InCVPR</a:t>
            </a:r>
            <a:r>
              <a:rPr lang="en-US" altLang="ko-KR" sz="2000" dirty="0">
                <a:solidFill>
                  <a:srgbClr val="FF0000"/>
                </a:solidFill>
              </a:rPr>
              <a:t>, 2015.</a:t>
            </a:r>
            <a:r>
              <a:rPr lang="en-US" altLang="ko-KR" sz="2000" dirty="0" smtClean="0">
                <a:solidFill>
                  <a:srgbClr val="FF0000"/>
                </a:solidFill>
              </a:rPr>
              <a:t>)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078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4.2. Parametric attribute prediction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/>
              <a:t>In addition to retrieved attributes, we also </a:t>
            </a:r>
            <a:r>
              <a:rPr lang="en-US" altLang="ko-KR" sz="2000" b="1" dirty="0"/>
              <a:t>train </a:t>
            </a:r>
            <a:r>
              <a:rPr lang="en-US" altLang="ko-KR" sz="2000" b="1" dirty="0" smtClean="0"/>
              <a:t>parametric </a:t>
            </a:r>
            <a:r>
              <a:rPr lang="en-US" altLang="ko-KR" sz="2000" b="1" dirty="0"/>
              <a:t>models </a:t>
            </a:r>
            <a:r>
              <a:rPr lang="en-US" altLang="ko-KR" sz="2000" dirty="0"/>
              <a:t>to extract visual </a:t>
            </a:r>
            <a:r>
              <a:rPr lang="en-US" altLang="ko-KR" sz="2000" dirty="0" smtClean="0"/>
              <a:t>attributes.</a:t>
            </a:r>
          </a:p>
          <a:p>
            <a:pPr marL="1143000" lvl="1" indent="-457200"/>
            <a:r>
              <a:rPr lang="en-US" altLang="ko-KR" sz="2000" dirty="0" smtClean="0"/>
              <a:t>The resulting attributes </a:t>
            </a:r>
            <a:r>
              <a:rPr lang="en-US" altLang="ko-KR" sz="2000" dirty="0"/>
              <a:t>are treated as </a:t>
            </a:r>
            <a:r>
              <a:rPr lang="en-US" altLang="ko-KR" sz="2000" b="1" dirty="0"/>
              <a:t>a set of predefined categories </a:t>
            </a:r>
            <a:r>
              <a:rPr lang="en-US" altLang="ko-KR" sz="2000" dirty="0" smtClean="0"/>
              <a:t>and can </a:t>
            </a:r>
            <a:r>
              <a:rPr lang="en-US" altLang="ko-KR" sz="2000" dirty="0"/>
              <a:t>be learned as in a conventional classification </a:t>
            </a:r>
            <a:r>
              <a:rPr lang="en-US" altLang="ko-KR" sz="2000" dirty="0" smtClean="0"/>
              <a:t>problem.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In </a:t>
            </a:r>
            <a:r>
              <a:rPr lang="en-US" altLang="ko-KR" sz="2000" dirty="0"/>
              <a:t>this paper we </a:t>
            </a:r>
            <a:r>
              <a:rPr lang="en-US" altLang="ko-KR" sz="2000" dirty="0" smtClean="0"/>
              <a:t>mainly investigate </a:t>
            </a:r>
            <a:r>
              <a:rPr lang="en-US" altLang="ko-KR" sz="2000" dirty="0"/>
              <a:t>two state-of-the-art deep learning models</a:t>
            </a:r>
            <a:r>
              <a:rPr lang="en-US" altLang="ko-KR" sz="2000" b="1" dirty="0"/>
              <a:t> </a:t>
            </a:r>
            <a:r>
              <a:rPr lang="en-US" altLang="ko-KR" sz="2000" b="1" dirty="0" smtClean="0"/>
              <a:t>for attribute prediction</a:t>
            </a:r>
            <a:r>
              <a:rPr lang="en-US" altLang="ko-KR" sz="2000" dirty="0"/>
              <a:t>: </a:t>
            </a:r>
            <a:endParaRPr lang="en-US" altLang="ko-KR" sz="2000" dirty="0" smtClean="0"/>
          </a:p>
          <a:p>
            <a:pPr marL="1143000" lvl="1" indent="-457200"/>
            <a:r>
              <a:rPr lang="en-US" altLang="ko-KR" sz="2000" b="1" dirty="0" smtClean="0"/>
              <a:t>using </a:t>
            </a:r>
            <a:r>
              <a:rPr lang="en-US" altLang="ko-KR" sz="2000" b="1" dirty="0"/>
              <a:t>a ranking loss as objective </a:t>
            </a:r>
            <a:r>
              <a:rPr lang="en-US" altLang="ko-KR" sz="2000" b="1" dirty="0" smtClean="0"/>
              <a:t>function </a:t>
            </a:r>
            <a:r>
              <a:rPr lang="en-US" altLang="ko-KR" sz="2000" dirty="0"/>
              <a:t>to learn a multi-label classifier </a:t>
            </a:r>
            <a:r>
              <a:rPr lang="en-US" altLang="ko-KR" sz="2000" dirty="0" smtClean="0"/>
              <a:t>(</a:t>
            </a:r>
            <a:r>
              <a:rPr lang="en-US" altLang="ko-KR" sz="2000" dirty="0"/>
              <a:t>Y. Gong, Y. </a:t>
            </a:r>
            <a:r>
              <a:rPr lang="en-US" altLang="ko-KR" sz="2000" dirty="0" err="1"/>
              <a:t>Jia</a:t>
            </a:r>
            <a:r>
              <a:rPr lang="en-US" altLang="ko-KR" sz="2000" dirty="0"/>
              <a:t>, T. Leung, A. </a:t>
            </a:r>
            <a:r>
              <a:rPr lang="en-US" altLang="ko-KR" sz="2000" dirty="0" err="1"/>
              <a:t>Toshev</a:t>
            </a:r>
            <a:r>
              <a:rPr lang="en-US" altLang="ko-KR" sz="2000" dirty="0"/>
              <a:t>, and S. </a:t>
            </a:r>
            <a:r>
              <a:rPr lang="en-US" altLang="ko-KR" sz="2000" dirty="0" err="1"/>
              <a:t>Ioffe</a:t>
            </a:r>
            <a:r>
              <a:rPr lang="en-US" altLang="ko-KR" sz="2000" dirty="0"/>
              <a:t>. Deep </a:t>
            </a:r>
            <a:r>
              <a:rPr lang="en-US" altLang="ko-KR" sz="2000" dirty="0" smtClean="0"/>
              <a:t>convolutional </a:t>
            </a:r>
            <a:r>
              <a:rPr lang="en-US" altLang="ko-KR" sz="2000" dirty="0"/>
              <a:t>ranking for </a:t>
            </a:r>
            <a:r>
              <a:rPr lang="en-US" altLang="ko-KR" sz="2000" dirty="0" smtClean="0"/>
              <a:t>multi-label </a:t>
            </a:r>
            <a:r>
              <a:rPr lang="en-US" altLang="ko-KR" sz="2000" dirty="0"/>
              <a:t>image annotation</a:t>
            </a:r>
            <a:r>
              <a:rPr lang="en-US" altLang="ko-KR" sz="2000" dirty="0" smtClean="0"/>
              <a:t>. ICLR,2014.5)</a:t>
            </a:r>
          </a:p>
          <a:p>
            <a:pPr marL="1143000" lvl="1" indent="-457200"/>
            <a:r>
              <a:rPr lang="en-US" altLang="ko-KR" sz="2000" b="1" dirty="0" smtClean="0"/>
              <a:t>using a Fully </a:t>
            </a:r>
            <a:r>
              <a:rPr lang="en-US" altLang="ko-KR" sz="2000" b="1" dirty="0"/>
              <a:t>Convolutional Network (FCN) </a:t>
            </a:r>
            <a:r>
              <a:rPr lang="en-US" altLang="ko-KR" sz="2000" dirty="0" smtClean="0"/>
              <a:t>to </a:t>
            </a:r>
            <a:r>
              <a:rPr lang="en-US" altLang="ko-KR" sz="2000" dirty="0"/>
              <a:t>learn </a:t>
            </a:r>
            <a:r>
              <a:rPr lang="en-US" altLang="ko-KR" sz="2000" dirty="0" smtClean="0"/>
              <a:t>attributes from </a:t>
            </a:r>
            <a:r>
              <a:rPr lang="en-US" altLang="ko-KR" sz="2000" dirty="0"/>
              <a:t>local </a:t>
            </a:r>
            <a:r>
              <a:rPr lang="en-US" altLang="ko-KR" sz="2000" dirty="0" smtClean="0"/>
              <a:t>patches (H</a:t>
            </a:r>
            <a:r>
              <a:rPr lang="en-US" altLang="ko-KR" sz="2000" dirty="0"/>
              <a:t>. Fang, S. Gupta, F. </a:t>
            </a:r>
            <a:r>
              <a:rPr lang="en-US" altLang="ko-KR" sz="2000" dirty="0" err="1"/>
              <a:t>Iandola</a:t>
            </a:r>
            <a:r>
              <a:rPr lang="en-US" altLang="ko-KR" sz="2000" dirty="0"/>
              <a:t>, R. Srivastava, L. Deng</a:t>
            </a:r>
            <a:r>
              <a:rPr lang="en-US" altLang="ko-KR" sz="2000" dirty="0" smtClean="0"/>
              <a:t>, P</a:t>
            </a:r>
            <a:r>
              <a:rPr lang="en-US" altLang="ko-KR" sz="2000" dirty="0"/>
              <a:t>. Doll ́</a:t>
            </a:r>
            <a:r>
              <a:rPr lang="en-US" altLang="ko-KR" sz="2000" dirty="0" err="1"/>
              <a:t>ar</a:t>
            </a:r>
            <a:r>
              <a:rPr lang="en-US" altLang="ko-KR" sz="2000" dirty="0"/>
              <a:t>, J. Gao, X. He, M. Mitchell, J. Platt, et al. </a:t>
            </a:r>
            <a:r>
              <a:rPr lang="en-US" altLang="ko-KR" sz="2000" dirty="0" smtClean="0"/>
              <a:t>From captions </a:t>
            </a:r>
            <a:r>
              <a:rPr lang="en-US" altLang="ko-KR" sz="2000" dirty="0"/>
              <a:t>to visual concepts and back. </a:t>
            </a:r>
            <a:r>
              <a:rPr lang="en-US" altLang="ko-KR" sz="2000" dirty="0" smtClean="0"/>
              <a:t>In CVPR</a:t>
            </a:r>
            <a:r>
              <a:rPr lang="en-US" altLang="ko-KR" sz="2000" dirty="0"/>
              <a:t>, pages 1473–1482, 2015.1,2,5</a:t>
            </a:r>
            <a:r>
              <a:rPr lang="en-US" altLang="ko-KR" sz="2000" dirty="0" smtClean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b="1" dirty="0"/>
              <a:t>Both two methods </a:t>
            </a:r>
            <a:r>
              <a:rPr lang="en-US" altLang="ko-KR" sz="2000" b="1" dirty="0" smtClean="0"/>
              <a:t>produce a </a:t>
            </a:r>
            <a:r>
              <a:rPr lang="en-US" altLang="ko-KR" sz="2000" b="1" dirty="0"/>
              <a:t>relevance score </a:t>
            </a:r>
            <a:r>
              <a:rPr lang="en-US" altLang="ko-KR" sz="2000" dirty="0"/>
              <a:t>between an image and a visual attribute</a:t>
            </a:r>
            <a:r>
              <a:rPr lang="en-US" altLang="ko-KR" sz="2000" dirty="0" smtClean="0"/>
              <a:t>, which </a:t>
            </a:r>
            <a:r>
              <a:rPr lang="en-US" altLang="ko-KR" sz="2000" dirty="0"/>
              <a:t>can be used to select the top ranked attributes as </a:t>
            </a:r>
            <a:r>
              <a:rPr lang="en-US" altLang="ko-KR" sz="2000" dirty="0" smtClean="0"/>
              <a:t>input to </a:t>
            </a:r>
            <a:r>
              <a:rPr lang="en-US" altLang="ko-KR" sz="2000" dirty="0"/>
              <a:t>our captioning mode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27302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5. </a:t>
            </a:r>
            <a:r>
              <a:rPr lang="en-US" altLang="ko-KR" dirty="0" smtClean="0"/>
              <a:t>Experiments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/>
              <a:t>We report all the results using </a:t>
            </a:r>
            <a:r>
              <a:rPr lang="en-US" altLang="ko-KR" sz="2000" b="1" dirty="0" smtClean="0"/>
              <a:t>Microsoft COCO </a:t>
            </a:r>
            <a:r>
              <a:rPr lang="en-US" altLang="ko-KR" sz="2000" b="1" dirty="0"/>
              <a:t>caption evaluation </a:t>
            </a:r>
            <a:r>
              <a:rPr lang="en-US" altLang="ko-KR" sz="2000" b="1" dirty="0" smtClean="0"/>
              <a:t>tool</a:t>
            </a:r>
            <a:r>
              <a:rPr lang="en-US" altLang="ko-KR" sz="2000" dirty="0" smtClean="0"/>
              <a:t>, </a:t>
            </a:r>
            <a:r>
              <a:rPr lang="en-US" altLang="ko-KR" sz="2000" dirty="0"/>
              <a:t>including </a:t>
            </a:r>
            <a:r>
              <a:rPr lang="en-US" altLang="ko-KR" sz="2000" b="1" dirty="0"/>
              <a:t>BLEU</a:t>
            </a:r>
            <a:r>
              <a:rPr lang="en-US" altLang="ko-KR" sz="2000" dirty="0"/>
              <a:t>, </a:t>
            </a:r>
            <a:r>
              <a:rPr lang="en-US" altLang="ko-KR" sz="2000" b="1" dirty="0"/>
              <a:t>Meteor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/>
              <a:t>Rouge-L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and </a:t>
            </a:r>
            <a:r>
              <a:rPr lang="en-US" altLang="ko-KR" sz="2000" b="1" dirty="0" err="1" smtClean="0"/>
              <a:t>CIDEr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02845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5.1. Datasets and settings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1000" b="1" dirty="0" smtClean="0"/>
              <a:t>Flickr30k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has </a:t>
            </a:r>
            <a:r>
              <a:rPr lang="en-US" altLang="ko-KR" sz="1000" dirty="0" smtClean="0"/>
              <a:t>a total of 31,783 images.</a:t>
            </a:r>
          </a:p>
          <a:p>
            <a:pPr marL="1143000" lvl="1" indent="-457200"/>
            <a:r>
              <a:rPr lang="en-US" altLang="ko-KR" sz="1000" b="1" dirty="0" smtClean="0"/>
              <a:t>MS-COCO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is more challenging</a:t>
            </a:r>
            <a:r>
              <a:rPr lang="en-US" altLang="ko-KR" sz="1000" dirty="0" smtClean="0"/>
              <a:t>, which has 123,287 images.</a:t>
            </a:r>
          </a:p>
          <a:p>
            <a:pPr marL="1143000" lvl="1" indent="-457200"/>
            <a:r>
              <a:rPr lang="en-US" altLang="ko-KR" sz="1000" dirty="0"/>
              <a:t>Each image is given </a:t>
            </a:r>
            <a:r>
              <a:rPr lang="en-US" altLang="ko-KR" sz="1000" b="1" dirty="0"/>
              <a:t>at </a:t>
            </a:r>
            <a:r>
              <a:rPr lang="en-US" altLang="ko-KR" sz="1000" b="1" dirty="0" smtClean="0"/>
              <a:t>least five </a:t>
            </a:r>
            <a:r>
              <a:rPr lang="en-US" altLang="ko-KR" sz="1000" b="1" dirty="0"/>
              <a:t>captions </a:t>
            </a:r>
            <a:r>
              <a:rPr lang="en-US" altLang="ko-KR" sz="1000" dirty="0"/>
              <a:t>by different AMT </a:t>
            </a:r>
            <a:r>
              <a:rPr lang="en-US" altLang="ko-KR" sz="1000" dirty="0" smtClean="0"/>
              <a:t>workers.</a:t>
            </a:r>
          </a:p>
          <a:p>
            <a:pPr marL="1143000" lvl="1" indent="-457200"/>
            <a:r>
              <a:rPr lang="en-US" altLang="ko-KR" sz="1000" dirty="0" smtClean="0"/>
              <a:t>We </a:t>
            </a:r>
            <a:r>
              <a:rPr lang="en-US" altLang="ko-KR" sz="1000" dirty="0"/>
              <a:t>also follow </a:t>
            </a:r>
            <a:r>
              <a:rPr lang="en-US" altLang="ko-KR" sz="1000" b="1" dirty="0"/>
              <a:t>the </a:t>
            </a:r>
            <a:r>
              <a:rPr lang="en-US" altLang="ko-KR" sz="1000" b="1" dirty="0" smtClean="0"/>
              <a:t>publicly available </a:t>
            </a:r>
            <a:r>
              <a:rPr lang="en-US" altLang="ko-KR" sz="1000" b="1" dirty="0"/>
              <a:t>code </a:t>
            </a:r>
            <a:r>
              <a:rPr lang="en-US" altLang="ko-KR" sz="1000" b="1" dirty="0" smtClean="0"/>
              <a:t>to </a:t>
            </a:r>
            <a:r>
              <a:rPr lang="en-US" altLang="ko-KR" sz="1000" b="1" dirty="0"/>
              <a:t>preprocess </a:t>
            </a:r>
            <a:r>
              <a:rPr lang="en-US" altLang="ko-KR" sz="1000" dirty="0"/>
              <a:t>the captions (i.e. </a:t>
            </a:r>
            <a:r>
              <a:rPr lang="en-US" altLang="ko-KR" sz="1000" dirty="0" smtClean="0"/>
              <a:t>building dictionaries</a:t>
            </a:r>
            <a:r>
              <a:rPr lang="en-US" altLang="ko-KR" sz="1000" dirty="0"/>
              <a:t>, tokenizing the </a:t>
            </a:r>
            <a:r>
              <a:rPr lang="en-US" altLang="ko-KR" sz="1000" dirty="0" smtClean="0"/>
              <a:t>caption). </a:t>
            </a:r>
            <a:r>
              <a:rPr lang="en-US" altLang="ko-KR" sz="1000" dirty="0" smtClean="0">
                <a:solidFill>
                  <a:srgbClr val="FF0000"/>
                </a:solidFill>
              </a:rPr>
              <a:t>(A</a:t>
            </a:r>
            <a:r>
              <a:rPr lang="en-US" altLang="ko-KR" sz="1000" dirty="0">
                <a:solidFill>
                  <a:srgbClr val="FF0000"/>
                </a:solidFill>
              </a:rPr>
              <a:t>. </a:t>
            </a:r>
            <a:r>
              <a:rPr lang="en-US" altLang="ko-KR" sz="1000" dirty="0" err="1">
                <a:solidFill>
                  <a:srgbClr val="FF0000"/>
                </a:solidFill>
              </a:rPr>
              <a:t>Karpathy</a:t>
            </a:r>
            <a:r>
              <a:rPr lang="en-US" altLang="ko-KR" sz="1000" dirty="0">
                <a:solidFill>
                  <a:srgbClr val="FF0000"/>
                </a:solidFill>
              </a:rPr>
              <a:t> and L. </a:t>
            </a:r>
            <a:r>
              <a:rPr lang="en-US" altLang="ko-KR" sz="1000" dirty="0" err="1">
                <a:solidFill>
                  <a:srgbClr val="FF0000"/>
                </a:solidFill>
              </a:rPr>
              <a:t>Fei-Fei</a:t>
            </a:r>
            <a:r>
              <a:rPr lang="en-US" altLang="ko-KR" sz="1000" dirty="0">
                <a:solidFill>
                  <a:srgbClr val="FF0000"/>
                </a:solidFill>
              </a:rPr>
              <a:t>. Deep visual-semantic alignments for generating image descriptions. </a:t>
            </a:r>
            <a:r>
              <a:rPr lang="en-US" altLang="ko-KR" sz="1000" dirty="0" err="1">
                <a:solidFill>
                  <a:srgbClr val="FF0000"/>
                </a:solidFill>
              </a:rPr>
              <a:t>InCVPR</a:t>
            </a:r>
            <a:r>
              <a:rPr lang="en-US" altLang="ko-KR" sz="1000" dirty="0">
                <a:solidFill>
                  <a:srgbClr val="FF0000"/>
                </a:solidFill>
              </a:rPr>
              <a:t>, </a:t>
            </a:r>
            <a:r>
              <a:rPr lang="en-US" altLang="ko-KR" sz="1000" dirty="0" smtClean="0">
                <a:solidFill>
                  <a:srgbClr val="FF0000"/>
                </a:solidFill>
              </a:rPr>
              <a:t>June2015)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1000" dirty="0"/>
              <a:t>Our captioning system is implemented based on a </a:t>
            </a:r>
            <a:r>
              <a:rPr lang="en-US" altLang="ko-KR" sz="1000" b="1" dirty="0" smtClean="0"/>
              <a:t>Long Short-Term </a:t>
            </a:r>
            <a:r>
              <a:rPr lang="en-US" altLang="ko-KR" sz="1000" b="1" dirty="0"/>
              <a:t>Memory (LSTM) </a:t>
            </a:r>
            <a:r>
              <a:rPr lang="en-US" altLang="ko-KR" sz="1000" b="1" dirty="0" smtClean="0"/>
              <a:t>network</a:t>
            </a:r>
            <a:r>
              <a:rPr lang="en-US" altLang="ko-KR" sz="1000" dirty="0" smtClean="0"/>
              <a:t>. </a:t>
            </a:r>
            <a:r>
              <a:rPr lang="en-US" altLang="ko-KR" sz="1000" dirty="0" smtClean="0">
                <a:solidFill>
                  <a:srgbClr val="FF0000"/>
                </a:solidFill>
              </a:rPr>
              <a:t>(</a:t>
            </a:r>
            <a:r>
              <a:rPr lang="en-US" altLang="ko-KR" sz="1000" dirty="0">
                <a:solidFill>
                  <a:srgbClr val="FF0000"/>
                </a:solidFill>
              </a:rPr>
              <a:t>O. </a:t>
            </a:r>
            <a:r>
              <a:rPr lang="en-US" altLang="ko-KR" sz="1000" dirty="0" err="1">
                <a:solidFill>
                  <a:srgbClr val="FF0000"/>
                </a:solidFill>
              </a:rPr>
              <a:t>Vinyals</a:t>
            </a:r>
            <a:r>
              <a:rPr lang="en-US" altLang="ko-KR" sz="1000" dirty="0">
                <a:solidFill>
                  <a:srgbClr val="FF0000"/>
                </a:solidFill>
              </a:rPr>
              <a:t>, A. </a:t>
            </a:r>
            <a:r>
              <a:rPr lang="en-US" altLang="ko-KR" sz="1000" dirty="0" err="1">
                <a:solidFill>
                  <a:srgbClr val="FF0000"/>
                </a:solidFill>
              </a:rPr>
              <a:t>Toshev</a:t>
            </a:r>
            <a:r>
              <a:rPr lang="en-US" altLang="ko-KR" sz="1000" dirty="0">
                <a:solidFill>
                  <a:srgbClr val="FF0000"/>
                </a:solidFill>
              </a:rPr>
              <a:t>, S. </a:t>
            </a:r>
            <a:r>
              <a:rPr lang="en-US" altLang="ko-KR" sz="1000" dirty="0" err="1">
                <a:solidFill>
                  <a:srgbClr val="FF0000"/>
                </a:solidFill>
              </a:rPr>
              <a:t>Bengio</a:t>
            </a:r>
            <a:r>
              <a:rPr lang="en-US" altLang="ko-KR" sz="1000" dirty="0">
                <a:solidFill>
                  <a:srgbClr val="FF0000"/>
                </a:solidFill>
              </a:rPr>
              <a:t>, and D. </a:t>
            </a:r>
            <a:r>
              <a:rPr lang="en-US" altLang="ko-KR" sz="1000" dirty="0" err="1">
                <a:solidFill>
                  <a:srgbClr val="FF0000"/>
                </a:solidFill>
              </a:rPr>
              <a:t>Erhan</a:t>
            </a:r>
            <a:r>
              <a:rPr lang="en-US" altLang="ko-KR" sz="1000" dirty="0">
                <a:solidFill>
                  <a:srgbClr val="FF0000"/>
                </a:solidFill>
              </a:rPr>
              <a:t>. Show </a:t>
            </a:r>
            <a:r>
              <a:rPr lang="en-US" altLang="ko-KR" sz="1000" dirty="0" smtClean="0">
                <a:solidFill>
                  <a:srgbClr val="FF0000"/>
                </a:solidFill>
              </a:rPr>
              <a:t>and tell</a:t>
            </a:r>
            <a:r>
              <a:rPr lang="en-US" altLang="ko-KR" sz="1000" dirty="0">
                <a:solidFill>
                  <a:srgbClr val="FF0000"/>
                </a:solidFill>
              </a:rPr>
              <a:t>: A neural image caption generator. </a:t>
            </a:r>
            <a:r>
              <a:rPr lang="en-US" altLang="ko-KR" sz="1000" dirty="0" smtClean="0">
                <a:solidFill>
                  <a:srgbClr val="FF0000"/>
                </a:solidFill>
              </a:rPr>
              <a:t>In CVPR</a:t>
            </a:r>
            <a:r>
              <a:rPr lang="en-US" altLang="ko-KR" sz="1000" dirty="0">
                <a:solidFill>
                  <a:srgbClr val="FF0000"/>
                </a:solidFill>
              </a:rPr>
              <a:t>, </a:t>
            </a:r>
            <a:r>
              <a:rPr lang="en-US" altLang="ko-KR" sz="1000" dirty="0" smtClean="0">
                <a:solidFill>
                  <a:srgbClr val="FF0000"/>
                </a:solidFill>
              </a:rPr>
              <a:t>pages 3156–3164</a:t>
            </a:r>
            <a:r>
              <a:rPr lang="en-US" altLang="ko-KR" sz="1000" dirty="0">
                <a:solidFill>
                  <a:srgbClr val="FF0000"/>
                </a:solidFill>
              </a:rPr>
              <a:t>, 2015</a:t>
            </a:r>
            <a:r>
              <a:rPr lang="en-US" altLang="ko-KR" sz="1000" dirty="0" smtClean="0">
                <a:solidFill>
                  <a:srgbClr val="FF0000"/>
                </a:solidFill>
              </a:rPr>
              <a:t>.)</a:t>
            </a:r>
          </a:p>
          <a:p>
            <a:pPr marL="1143000" lvl="1" indent="-457200"/>
            <a:r>
              <a:rPr lang="en-US" altLang="ko-KR" sz="1000" dirty="0"/>
              <a:t>We </a:t>
            </a:r>
            <a:r>
              <a:rPr lang="en-US" altLang="ko-KR" sz="1000" dirty="0" smtClean="0"/>
              <a:t>set </a:t>
            </a:r>
            <a:r>
              <a:rPr lang="en-US" altLang="ko-KR" sz="1000" u="sng" dirty="0" smtClean="0"/>
              <a:t>n=m=512 for </a:t>
            </a:r>
            <a:r>
              <a:rPr lang="en-US" altLang="ko-KR" sz="1000" b="1" u="sng" dirty="0"/>
              <a:t>the input and hidden layers</a:t>
            </a:r>
            <a:r>
              <a:rPr lang="en-US" altLang="ko-KR" sz="1000" dirty="0"/>
              <a:t>, and </a:t>
            </a:r>
            <a:r>
              <a:rPr lang="en-US" altLang="ko-KR" sz="1000" dirty="0" smtClean="0"/>
              <a:t>use </a:t>
            </a:r>
            <a:r>
              <a:rPr lang="en-US" altLang="ko-KR" sz="1000" u="sng" dirty="0" err="1" smtClean="0"/>
              <a:t>tanh</a:t>
            </a:r>
            <a:r>
              <a:rPr lang="en-US" altLang="ko-KR" sz="1000" u="sng" dirty="0" smtClean="0"/>
              <a:t> as </a:t>
            </a:r>
            <a:r>
              <a:rPr lang="en-US" altLang="ko-KR" sz="1000" b="1" u="sng" dirty="0"/>
              <a:t>nonlinear activation </a:t>
            </a:r>
            <a:r>
              <a:rPr lang="en-US" altLang="ko-KR" sz="1000" b="1" u="sng" dirty="0" smtClean="0"/>
              <a:t>function σ</a:t>
            </a:r>
            <a:r>
              <a:rPr lang="en-US" altLang="ko-KR" sz="1000" dirty="0"/>
              <a:t>.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marL="1143000" lvl="1" indent="-457200"/>
            <a:r>
              <a:rPr lang="en-US" altLang="ko-KR" sz="1000" dirty="0" smtClean="0"/>
              <a:t>We </a:t>
            </a:r>
            <a:r>
              <a:rPr lang="en-US" altLang="ko-KR" sz="1000" dirty="0"/>
              <a:t>use Glove </a:t>
            </a:r>
            <a:r>
              <a:rPr lang="en-US" altLang="ko-KR" sz="1000" dirty="0" smtClean="0"/>
              <a:t>feature representation with </a:t>
            </a:r>
            <a:r>
              <a:rPr lang="en-US" altLang="ko-KR" sz="1000" u="sng" dirty="0" smtClean="0"/>
              <a:t>d</a:t>
            </a:r>
            <a:r>
              <a:rPr lang="en-US" altLang="ko-KR" sz="1000" u="sng" dirty="0"/>
              <a:t>= </a:t>
            </a:r>
            <a:r>
              <a:rPr lang="en-US" altLang="ko-KR" sz="1000" u="sng" dirty="0" smtClean="0"/>
              <a:t>300 dimensions </a:t>
            </a:r>
            <a:r>
              <a:rPr lang="en-US" altLang="ko-KR" sz="1000" u="sng" dirty="0"/>
              <a:t>as </a:t>
            </a:r>
            <a:r>
              <a:rPr lang="en-US" altLang="ko-KR" sz="1000" b="1" u="sng" dirty="0"/>
              <a:t>our </a:t>
            </a:r>
            <a:r>
              <a:rPr lang="en-US" altLang="ko-KR" sz="1000" b="1" u="sng" dirty="0" smtClean="0"/>
              <a:t>word embedding E</a:t>
            </a:r>
            <a:r>
              <a:rPr lang="en-US" altLang="ko-KR" sz="1000" dirty="0" smtClean="0"/>
              <a:t>. </a:t>
            </a:r>
            <a:r>
              <a:rPr lang="en-US" altLang="ko-KR" sz="1000" dirty="0" smtClean="0">
                <a:solidFill>
                  <a:srgbClr val="FF0000"/>
                </a:solidFill>
              </a:rPr>
              <a:t>(</a:t>
            </a:r>
            <a:r>
              <a:rPr lang="en-US" altLang="ko-KR" sz="1000" dirty="0">
                <a:solidFill>
                  <a:srgbClr val="FF0000"/>
                </a:solidFill>
              </a:rPr>
              <a:t>J. Pennington, R. </a:t>
            </a:r>
            <a:r>
              <a:rPr lang="en-US" altLang="ko-KR" sz="1000" dirty="0" err="1">
                <a:solidFill>
                  <a:srgbClr val="FF0000"/>
                </a:solidFill>
              </a:rPr>
              <a:t>Socher</a:t>
            </a:r>
            <a:r>
              <a:rPr lang="en-US" altLang="ko-KR" sz="1000" dirty="0">
                <a:solidFill>
                  <a:srgbClr val="FF0000"/>
                </a:solidFill>
              </a:rPr>
              <a:t>, and C. D. Manning. Glove: </a:t>
            </a:r>
            <a:r>
              <a:rPr lang="en-US" altLang="ko-KR" sz="1000" dirty="0" smtClean="0">
                <a:solidFill>
                  <a:srgbClr val="FF0000"/>
                </a:solidFill>
              </a:rPr>
              <a:t>Global vectors </a:t>
            </a:r>
            <a:r>
              <a:rPr lang="en-US" altLang="ko-KR" sz="1000" dirty="0">
                <a:solidFill>
                  <a:srgbClr val="FF0000"/>
                </a:solidFill>
              </a:rPr>
              <a:t>for word representation</a:t>
            </a:r>
            <a:r>
              <a:rPr lang="en-US" altLang="ko-KR" sz="1000" dirty="0" smtClean="0">
                <a:solidFill>
                  <a:srgbClr val="FF0000"/>
                </a:solidFill>
              </a:rPr>
              <a:t>. EMNLP</a:t>
            </a:r>
            <a:r>
              <a:rPr lang="en-US" altLang="ko-KR" sz="1000" dirty="0">
                <a:solidFill>
                  <a:srgbClr val="FF0000"/>
                </a:solidFill>
              </a:rPr>
              <a:t>, 12:1532–1543,2014</a:t>
            </a:r>
            <a:r>
              <a:rPr lang="en-US" altLang="ko-KR" sz="1000" dirty="0" smtClean="0">
                <a:solidFill>
                  <a:srgbClr val="FF0000"/>
                </a:solidFill>
              </a:rPr>
              <a:t>.)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1000" dirty="0"/>
              <a:t>The image </a:t>
            </a:r>
            <a:r>
              <a:rPr lang="en-US" altLang="ko-KR" sz="1000" dirty="0" smtClean="0"/>
              <a:t>feature vis </a:t>
            </a:r>
            <a:r>
              <a:rPr lang="en-US" altLang="ko-KR" sz="1000" dirty="0"/>
              <a:t>extracted from </a:t>
            </a:r>
            <a:r>
              <a:rPr lang="en-US" altLang="ko-KR" sz="1000" u="sng" dirty="0"/>
              <a:t>the </a:t>
            </a:r>
            <a:r>
              <a:rPr lang="en-US" altLang="ko-KR" sz="1000" u="sng" dirty="0" smtClean="0"/>
              <a:t>last 1024-dimensional </a:t>
            </a:r>
            <a:r>
              <a:rPr lang="en-US" altLang="ko-KR" sz="1000" b="1" u="sng" dirty="0"/>
              <a:t>convolutional layer of the </a:t>
            </a:r>
            <a:r>
              <a:rPr lang="en-US" altLang="ko-KR" sz="1000" b="1" u="sng" dirty="0" err="1"/>
              <a:t>GoogleNet</a:t>
            </a:r>
            <a:r>
              <a:rPr lang="en-US" altLang="ko-KR" sz="1000" b="1" u="sng" dirty="0"/>
              <a:t> </a:t>
            </a:r>
            <a:r>
              <a:rPr lang="en-US" altLang="ko-KR" sz="1000" b="1" u="sng" dirty="0" smtClean="0"/>
              <a:t>CNN model</a:t>
            </a:r>
            <a:r>
              <a:rPr lang="en-US" altLang="ko-KR" sz="1000" dirty="0" smtClean="0"/>
              <a:t>. (</a:t>
            </a:r>
            <a:r>
              <a:rPr lang="en-US" altLang="ko-KR" sz="1000" dirty="0"/>
              <a:t>C. </a:t>
            </a:r>
            <a:r>
              <a:rPr lang="en-US" altLang="ko-KR" sz="1000" dirty="0" err="1"/>
              <a:t>Szegedy</a:t>
            </a:r>
            <a:r>
              <a:rPr lang="en-US" altLang="ko-KR" sz="1000" dirty="0"/>
              <a:t>, W. Liu, Y. </a:t>
            </a:r>
            <a:r>
              <a:rPr lang="en-US" altLang="ko-KR" sz="1000" dirty="0" err="1"/>
              <a:t>Jia</a:t>
            </a:r>
            <a:r>
              <a:rPr lang="en-US" altLang="ko-KR" sz="1000" dirty="0"/>
              <a:t>, P. </a:t>
            </a:r>
            <a:r>
              <a:rPr lang="en-US" altLang="ko-KR" sz="1000" dirty="0" err="1"/>
              <a:t>Sermanet</a:t>
            </a:r>
            <a:r>
              <a:rPr lang="en-US" altLang="ko-KR" sz="1000" dirty="0"/>
              <a:t>, S. </a:t>
            </a:r>
            <a:r>
              <a:rPr lang="en-US" altLang="ko-KR" sz="1000" dirty="0" err="1"/>
              <a:t>Reed,D</a:t>
            </a:r>
            <a:r>
              <a:rPr lang="en-US" altLang="ko-KR" sz="1000" dirty="0"/>
              <a:t>. </a:t>
            </a:r>
            <a:r>
              <a:rPr lang="en-US" altLang="ko-KR" sz="1000" dirty="0" err="1"/>
              <a:t>Anguelov</a:t>
            </a:r>
            <a:r>
              <a:rPr lang="en-US" altLang="ko-KR" sz="1000" dirty="0"/>
              <a:t>, D. </a:t>
            </a:r>
            <a:r>
              <a:rPr lang="en-US" altLang="ko-KR" sz="1000" dirty="0" err="1"/>
              <a:t>Erhan</a:t>
            </a:r>
            <a:r>
              <a:rPr lang="en-US" altLang="ko-KR" sz="1000" dirty="0"/>
              <a:t>, V. </a:t>
            </a:r>
            <a:r>
              <a:rPr lang="en-US" altLang="ko-KR" sz="1000" dirty="0" err="1"/>
              <a:t>Vanhoucke</a:t>
            </a:r>
            <a:r>
              <a:rPr lang="en-US" altLang="ko-KR" sz="1000" dirty="0"/>
              <a:t>, and A. </a:t>
            </a:r>
            <a:r>
              <a:rPr lang="en-US" altLang="ko-KR" sz="1000" dirty="0" err="1"/>
              <a:t>Rabinovich</a:t>
            </a:r>
            <a:r>
              <a:rPr lang="en-US" altLang="ko-KR" sz="1000" dirty="0" smtClean="0"/>
              <a:t>. Going </a:t>
            </a:r>
            <a:r>
              <a:rPr lang="en-US" altLang="ko-KR" sz="1000" dirty="0"/>
              <a:t>deeper with convolutions. </a:t>
            </a:r>
            <a:r>
              <a:rPr lang="en-US" altLang="ko-KR" sz="1000" dirty="0" smtClean="0"/>
              <a:t>In CVPR</a:t>
            </a:r>
            <a:r>
              <a:rPr lang="en-US" altLang="ko-KR" sz="1000" dirty="0"/>
              <a:t>, </a:t>
            </a:r>
            <a:r>
              <a:rPr lang="en-US" altLang="ko-KR" sz="1000" dirty="0" smtClean="0"/>
              <a:t>2015.5</a:t>
            </a:r>
          </a:p>
          <a:p>
            <a:pPr marL="1143000" lvl="1" indent="-457200"/>
            <a:r>
              <a:rPr lang="en-US" altLang="ko-KR" sz="1000" dirty="0"/>
              <a:t>Our attribute detectors are trained for </a:t>
            </a:r>
            <a:r>
              <a:rPr lang="en-US" altLang="ko-KR" sz="1000" dirty="0" smtClean="0"/>
              <a:t>the same </a:t>
            </a:r>
            <a:r>
              <a:rPr lang="en-US" altLang="ko-KR" sz="1000" dirty="0"/>
              <a:t>set of visual concepts as in </a:t>
            </a:r>
            <a:r>
              <a:rPr lang="en-US" altLang="ko-KR" sz="1000" dirty="0" smtClean="0"/>
              <a:t>for </a:t>
            </a:r>
            <a:r>
              <a:rPr lang="en-US" altLang="ko-KR" sz="1000" b="1" dirty="0"/>
              <a:t>Microsoft </a:t>
            </a:r>
            <a:r>
              <a:rPr lang="en-US" altLang="ko-KR" sz="1000" b="1" dirty="0" smtClean="0"/>
              <a:t>COCO dataset. </a:t>
            </a:r>
            <a:r>
              <a:rPr lang="en-US" altLang="ko-KR" sz="1000" dirty="0" smtClean="0">
                <a:solidFill>
                  <a:srgbClr val="FF0000"/>
                </a:solidFill>
              </a:rPr>
              <a:t>(</a:t>
            </a:r>
            <a:r>
              <a:rPr lang="en-US" altLang="ko-KR" sz="1000" dirty="0">
                <a:solidFill>
                  <a:srgbClr val="FF0000"/>
                </a:solidFill>
              </a:rPr>
              <a:t>H. Fang, S. Gupta, F. </a:t>
            </a:r>
            <a:r>
              <a:rPr lang="en-US" altLang="ko-KR" sz="1000" dirty="0" err="1">
                <a:solidFill>
                  <a:srgbClr val="FF0000"/>
                </a:solidFill>
              </a:rPr>
              <a:t>Iandola</a:t>
            </a:r>
            <a:r>
              <a:rPr lang="en-US" altLang="ko-KR" sz="1000" dirty="0">
                <a:solidFill>
                  <a:srgbClr val="FF0000"/>
                </a:solidFill>
              </a:rPr>
              <a:t>, R. Srivastava, L. Deng</a:t>
            </a:r>
            <a:r>
              <a:rPr lang="en-US" altLang="ko-KR" sz="1000" dirty="0" smtClean="0">
                <a:solidFill>
                  <a:srgbClr val="FF0000"/>
                </a:solidFill>
              </a:rPr>
              <a:t>, P</a:t>
            </a:r>
            <a:r>
              <a:rPr lang="en-US" altLang="ko-KR" sz="1000" dirty="0">
                <a:solidFill>
                  <a:srgbClr val="FF0000"/>
                </a:solidFill>
              </a:rPr>
              <a:t>. Doll ́</a:t>
            </a:r>
            <a:r>
              <a:rPr lang="en-US" altLang="ko-KR" sz="1000" dirty="0" err="1">
                <a:solidFill>
                  <a:srgbClr val="FF0000"/>
                </a:solidFill>
              </a:rPr>
              <a:t>ar</a:t>
            </a:r>
            <a:r>
              <a:rPr lang="en-US" altLang="ko-KR" sz="1000" dirty="0">
                <a:solidFill>
                  <a:srgbClr val="FF0000"/>
                </a:solidFill>
              </a:rPr>
              <a:t>, J. Gao, X. He, M. Mitchell, J. Platt, et al. </a:t>
            </a:r>
            <a:r>
              <a:rPr lang="en-US" altLang="ko-KR" sz="1000" dirty="0" smtClean="0">
                <a:solidFill>
                  <a:srgbClr val="FF0000"/>
                </a:solidFill>
              </a:rPr>
              <a:t>From captions </a:t>
            </a:r>
            <a:r>
              <a:rPr lang="en-US" altLang="ko-KR" sz="1000" dirty="0">
                <a:solidFill>
                  <a:srgbClr val="FF0000"/>
                </a:solidFill>
              </a:rPr>
              <a:t>to visual concepts and back. </a:t>
            </a:r>
            <a:r>
              <a:rPr lang="en-US" altLang="ko-KR" sz="1000" dirty="0" smtClean="0">
                <a:solidFill>
                  <a:srgbClr val="FF0000"/>
                </a:solidFill>
              </a:rPr>
              <a:t>In CVPR</a:t>
            </a:r>
            <a:r>
              <a:rPr lang="en-US" altLang="ko-KR" sz="1000" dirty="0">
                <a:solidFill>
                  <a:srgbClr val="FF0000"/>
                </a:solidFill>
              </a:rPr>
              <a:t>, pages 1473–1482, 2015</a:t>
            </a:r>
            <a:r>
              <a:rPr lang="en-US" altLang="ko-KR" sz="1000" dirty="0" smtClean="0">
                <a:solidFill>
                  <a:srgbClr val="FF0000"/>
                </a:solidFill>
              </a:rPr>
              <a:t>)</a:t>
            </a:r>
          </a:p>
          <a:p>
            <a:pPr marL="1143000" lvl="1" indent="-457200"/>
            <a:r>
              <a:rPr lang="en-US" altLang="ko-KR" sz="1000" dirty="0"/>
              <a:t>We build and train another independent set </a:t>
            </a:r>
            <a:r>
              <a:rPr lang="en-US" altLang="ko-KR" sz="1000" dirty="0" smtClean="0"/>
              <a:t>of attribute </a:t>
            </a:r>
            <a:r>
              <a:rPr lang="en-US" altLang="ko-KR" sz="1000" dirty="0"/>
              <a:t>detectors for </a:t>
            </a:r>
            <a:r>
              <a:rPr lang="en-US" altLang="ko-KR" sz="1000" b="1" dirty="0"/>
              <a:t>Flickr30k</a:t>
            </a:r>
            <a:r>
              <a:rPr lang="en-US" altLang="ko-KR" sz="1000" dirty="0"/>
              <a:t> following the steps in </a:t>
            </a:r>
            <a:r>
              <a:rPr lang="en-US" altLang="ko-KR" sz="1000" dirty="0" smtClean="0"/>
              <a:t>on </a:t>
            </a:r>
            <a:r>
              <a:rPr lang="en-US" altLang="ko-KR" sz="1000" dirty="0"/>
              <a:t>its training </a:t>
            </a:r>
            <a:r>
              <a:rPr lang="en-US" altLang="ko-KR" sz="1000" dirty="0" smtClean="0"/>
              <a:t>split. </a:t>
            </a:r>
            <a:r>
              <a:rPr lang="en-US" altLang="ko-KR" sz="1000" dirty="0">
                <a:solidFill>
                  <a:srgbClr val="FF0000"/>
                </a:solidFill>
              </a:rPr>
              <a:t>(H. Fang, S. Gupta, F. </a:t>
            </a:r>
            <a:r>
              <a:rPr lang="en-US" altLang="ko-KR" sz="1000" dirty="0" err="1">
                <a:solidFill>
                  <a:srgbClr val="FF0000"/>
                </a:solidFill>
              </a:rPr>
              <a:t>Iandola</a:t>
            </a:r>
            <a:r>
              <a:rPr lang="en-US" altLang="ko-KR" sz="1000" dirty="0">
                <a:solidFill>
                  <a:srgbClr val="FF0000"/>
                </a:solidFill>
              </a:rPr>
              <a:t>, R. Srivastava, L. Deng</a:t>
            </a:r>
            <a:r>
              <a:rPr lang="en-US" altLang="ko-KR" sz="1000" dirty="0" smtClean="0">
                <a:solidFill>
                  <a:srgbClr val="FF0000"/>
                </a:solidFill>
              </a:rPr>
              <a:t>, P</a:t>
            </a:r>
            <a:r>
              <a:rPr lang="en-US" altLang="ko-KR" sz="1000" dirty="0">
                <a:solidFill>
                  <a:srgbClr val="FF0000"/>
                </a:solidFill>
              </a:rPr>
              <a:t>. Doll ́</a:t>
            </a:r>
            <a:r>
              <a:rPr lang="en-US" altLang="ko-KR" sz="1000" dirty="0" err="1">
                <a:solidFill>
                  <a:srgbClr val="FF0000"/>
                </a:solidFill>
              </a:rPr>
              <a:t>ar</a:t>
            </a:r>
            <a:r>
              <a:rPr lang="en-US" altLang="ko-KR" sz="1000" dirty="0">
                <a:solidFill>
                  <a:srgbClr val="FF0000"/>
                </a:solidFill>
              </a:rPr>
              <a:t>, J. Gao, X. He, M. Mitchell, J. Platt, et al. </a:t>
            </a:r>
            <a:r>
              <a:rPr lang="en-US" altLang="ko-KR" sz="1000" dirty="0" smtClean="0">
                <a:solidFill>
                  <a:srgbClr val="FF0000"/>
                </a:solidFill>
              </a:rPr>
              <a:t>From captions </a:t>
            </a:r>
            <a:r>
              <a:rPr lang="en-US" altLang="ko-KR" sz="1000" dirty="0">
                <a:solidFill>
                  <a:srgbClr val="FF0000"/>
                </a:solidFill>
              </a:rPr>
              <a:t>to visual concepts and back. </a:t>
            </a:r>
            <a:r>
              <a:rPr lang="en-US" altLang="ko-KR" sz="1000" dirty="0" smtClean="0">
                <a:solidFill>
                  <a:srgbClr val="FF0000"/>
                </a:solidFill>
              </a:rPr>
              <a:t>In CVPR</a:t>
            </a:r>
            <a:r>
              <a:rPr lang="en-US" altLang="ko-KR" sz="1000" dirty="0">
                <a:solidFill>
                  <a:srgbClr val="FF0000"/>
                </a:solidFill>
              </a:rPr>
              <a:t>, pages 1473–1482, 2015</a:t>
            </a:r>
            <a:r>
              <a:rPr lang="en-US" altLang="ko-KR" sz="1000" dirty="0" smtClean="0">
                <a:solidFill>
                  <a:srgbClr val="FF0000"/>
                </a:solidFill>
              </a:rPr>
              <a:t>)</a:t>
            </a:r>
          </a:p>
          <a:p>
            <a:pPr marL="1143000" lvl="1" indent="-457200"/>
            <a:r>
              <a:rPr lang="en-US" altLang="ko-KR" sz="1000" b="1" dirty="0" smtClean="0"/>
              <a:t>The top10 attributes </a:t>
            </a:r>
            <a:r>
              <a:rPr lang="en-US" altLang="ko-KR" sz="1000" b="1" dirty="0"/>
              <a:t>with </a:t>
            </a:r>
            <a:r>
              <a:rPr lang="en-US" altLang="ko-KR" sz="1000" b="1" dirty="0" smtClean="0"/>
              <a:t>highest detection </a:t>
            </a:r>
            <a:r>
              <a:rPr lang="en-US" altLang="ko-KR" sz="1000" b="1" dirty="0"/>
              <a:t>scores </a:t>
            </a:r>
            <a:r>
              <a:rPr lang="en-US" altLang="ko-KR" sz="1000" dirty="0"/>
              <a:t>are selected to form the </a:t>
            </a:r>
            <a:r>
              <a:rPr lang="en-US" altLang="ko-KR" sz="1000" dirty="0" smtClean="0"/>
              <a:t>set {</a:t>
            </a:r>
            <a:r>
              <a:rPr lang="en-US" altLang="ko-KR" sz="1000" dirty="0" err="1" smtClean="0"/>
              <a:t>A_i</a:t>
            </a:r>
            <a:r>
              <a:rPr lang="en-US" altLang="ko-KR" sz="1000" dirty="0" smtClean="0"/>
              <a:t>} in our best </a:t>
            </a:r>
            <a:r>
              <a:rPr lang="en-US" altLang="ko-KR" sz="1000" dirty="0"/>
              <a:t>attention model </a:t>
            </a:r>
            <a:r>
              <a:rPr lang="en-US" altLang="ko-KR" sz="1000" dirty="0" smtClean="0"/>
              <a:t>setting.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1000" dirty="0"/>
              <a:t>In training, we use </a:t>
            </a:r>
            <a:r>
              <a:rPr lang="en-US" altLang="ko-KR" sz="1000" b="1" u="sng" dirty="0" err="1" smtClean="0"/>
              <a:t>RMSProp</a:t>
            </a:r>
            <a:r>
              <a:rPr lang="en-US" altLang="ko-KR" sz="1000" b="1" u="sng" dirty="0" smtClean="0"/>
              <a:t> </a:t>
            </a:r>
            <a:r>
              <a:rPr lang="en-US" altLang="ko-KR" sz="1000" b="1" u="sng" dirty="0"/>
              <a:t>algorithm </a:t>
            </a:r>
            <a:r>
              <a:rPr lang="en-US" altLang="ko-KR" sz="1000" u="sng" dirty="0"/>
              <a:t>to do </a:t>
            </a:r>
            <a:r>
              <a:rPr lang="en-US" altLang="ko-KR" sz="1000" u="sng" dirty="0" smtClean="0"/>
              <a:t>model updating </a:t>
            </a:r>
            <a:r>
              <a:rPr lang="en-US" altLang="ko-KR" sz="1000" u="sng" dirty="0"/>
              <a:t>with a mini-batch size of256</a:t>
            </a:r>
            <a:r>
              <a:rPr lang="en-US" altLang="ko-KR" sz="1000" dirty="0" smtClean="0"/>
              <a:t>. (</a:t>
            </a:r>
            <a:r>
              <a:rPr lang="en-US" altLang="ko-KR" sz="1000" dirty="0"/>
              <a:t>T. </a:t>
            </a:r>
            <a:r>
              <a:rPr lang="en-US" altLang="ko-KR" sz="1000" dirty="0" err="1"/>
              <a:t>Tieleman</a:t>
            </a:r>
            <a:r>
              <a:rPr lang="en-US" altLang="ko-KR" sz="1000" dirty="0"/>
              <a:t> and G. Hinton. Lecture 6.5 - </a:t>
            </a:r>
            <a:r>
              <a:rPr lang="en-US" altLang="ko-KR" sz="1000" dirty="0" err="1"/>
              <a:t>rmsprop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coursera</a:t>
            </a:r>
            <a:r>
              <a:rPr lang="en-US" altLang="ko-KR" sz="1000" dirty="0" smtClean="0"/>
              <a:t>: Neural </a:t>
            </a:r>
            <a:r>
              <a:rPr lang="en-US" altLang="ko-KR" sz="1000" dirty="0"/>
              <a:t>networks for machine learning. 2</a:t>
            </a:r>
            <a:r>
              <a:rPr lang="en-US" altLang="ko-KR" sz="1000" dirty="0" smtClean="0"/>
              <a:t>)</a:t>
            </a:r>
          </a:p>
          <a:p>
            <a:pPr marL="1143000" lvl="1" indent="-457200"/>
            <a:r>
              <a:rPr lang="en-US" altLang="ko-KR" sz="1000" b="1" dirty="0"/>
              <a:t>The </a:t>
            </a:r>
            <a:r>
              <a:rPr lang="en-US" altLang="ko-KR" sz="1000" b="1" dirty="0" smtClean="0"/>
              <a:t>regularization parameters </a:t>
            </a:r>
            <a:r>
              <a:rPr lang="en-US" altLang="ko-KR" sz="1000" dirty="0"/>
              <a:t>are set </a:t>
            </a:r>
            <a:r>
              <a:rPr lang="en-US" altLang="ko-KR" sz="1000" dirty="0" smtClean="0"/>
              <a:t>as p</a:t>
            </a:r>
            <a:r>
              <a:rPr lang="en-US" altLang="ko-KR" sz="1000" dirty="0"/>
              <a:t>= 2, q= </a:t>
            </a:r>
            <a:r>
              <a:rPr lang="en-US" altLang="ko-KR" sz="1000" dirty="0" smtClean="0"/>
              <a:t>0.5. </a:t>
            </a:r>
            <a:r>
              <a:rPr lang="en-US" altLang="ko-KR" sz="1000" dirty="0">
                <a:solidFill>
                  <a:srgbClr val="FF0000"/>
                </a:solidFill>
              </a:rPr>
              <a:t>(H. Fang, S. Gupta, F. </a:t>
            </a:r>
            <a:r>
              <a:rPr lang="en-US" altLang="ko-KR" sz="1000" dirty="0" err="1">
                <a:solidFill>
                  <a:srgbClr val="FF0000"/>
                </a:solidFill>
              </a:rPr>
              <a:t>Iandola</a:t>
            </a:r>
            <a:r>
              <a:rPr lang="en-US" altLang="ko-KR" sz="1000" dirty="0">
                <a:solidFill>
                  <a:srgbClr val="FF0000"/>
                </a:solidFill>
              </a:rPr>
              <a:t>, R. Srivastava, L. </a:t>
            </a:r>
            <a:r>
              <a:rPr lang="en-US" altLang="ko-KR" sz="1000" dirty="0" err="1">
                <a:solidFill>
                  <a:srgbClr val="FF0000"/>
                </a:solidFill>
              </a:rPr>
              <a:t>Deng,P</a:t>
            </a:r>
            <a:r>
              <a:rPr lang="en-US" altLang="ko-KR" sz="1000" dirty="0">
                <a:solidFill>
                  <a:srgbClr val="FF0000"/>
                </a:solidFill>
              </a:rPr>
              <a:t>. Doll ́</a:t>
            </a:r>
            <a:r>
              <a:rPr lang="en-US" altLang="ko-KR" sz="1000" dirty="0" err="1">
                <a:solidFill>
                  <a:srgbClr val="FF0000"/>
                </a:solidFill>
              </a:rPr>
              <a:t>ar</a:t>
            </a:r>
            <a:r>
              <a:rPr lang="en-US" altLang="ko-KR" sz="1000" dirty="0">
                <a:solidFill>
                  <a:srgbClr val="FF0000"/>
                </a:solidFill>
              </a:rPr>
              <a:t>, J. Gao, X. He, M. Mitchell, J. Platt, et al. </a:t>
            </a:r>
            <a:r>
              <a:rPr lang="en-US" altLang="ko-KR" sz="1000" dirty="0" smtClean="0">
                <a:solidFill>
                  <a:srgbClr val="FF0000"/>
                </a:solidFill>
              </a:rPr>
              <a:t>From captions </a:t>
            </a:r>
            <a:r>
              <a:rPr lang="en-US" altLang="ko-KR" sz="1000" dirty="0">
                <a:solidFill>
                  <a:srgbClr val="FF0000"/>
                </a:solidFill>
              </a:rPr>
              <a:t>to visual concepts and back. In CVPR, pages 1473–1482, 2015)</a:t>
            </a:r>
          </a:p>
          <a:p>
            <a:pPr marL="1143000" lvl="1" indent="-457200"/>
            <a:r>
              <a:rPr lang="en-US" altLang="ko-KR" sz="1000" dirty="0" smtClean="0"/>
              <a:t>All </a:t>
            </a:r>
            <a:r>
              <a:rPr lang="en-US" altLang="ko-KR" sz="1000" dirty="0"/>
              <a:t>our results are obtained </a:t>
            </a:r>
            <a:r>
              <a:rPr lang="en-US" altLang="ko-KR" sz="1000" dirty="0" smtClean="0"/>
              <a:t>with the </a:t>
            </a:r>
            <a:r>
              <a:rPr lang="en-US" altLang="ko-KR" sz="1000" dirty="0"/>
              <a:t>ensemble of 5 identical models trained </a:t>
            </a:r>
            <a:r>
              <a:rPr lang="en-US" altLang="ko-KR" sz="1000" b="1" dirty="0"/>
              <a:t>with </a:t>
            </a:r>
            <a:r>
              <a:rPr lang="en-US" altLang="ko-KR" sz="1000" b="1" dirty="0" smtClean="0"/>
              <a:t>different initializations</a:t>
            </a:r>
            <a:r>
              <a:rPr lang="en-US" altLang="ko-KR" sz="1000" dirty="0"/>
              <a:t>, which is a common strategy adopted in </a:t>
            </a:r>
            <a:r>
              <a:rPr lang="en-US" altLang="ko-KR" sz="1000" dirty="0" smtClean="0"/>
              <a:t>other work. </a:t>
            </a:r>
            <a:r>
              <a:rPr lang="en-US" altLang="ko-KR" sz="1000" dirty="0" smtClean="0">
                <a:solidFill>
                  <a:srgbClr val="FF0000"/>
                </a:solidFill>
              </a:rPr>
              <a:t>(</a:t>
            </a:r>
            <a:r>
              <a:rPr lang="en-US" altLang="ko-KR" sz="1000" dirty="0">
                <a:solidFill>
                  <a:srgbClr val="FF0000"/>
                </a:solidFill>
              </a:rPr>
              <a:t>O. </a:t>
            </a:r>
            <a:r>
              <a:rPr lang="en-US" altLang="ko-KR" sz="1000" dirty="0" err="1">
                <a:solidFill>
                  <a:srgbClr val="FF0000"/>
                </a:solidFill>
              </a:rPr>
              <a:t>Vinyals</a:t>
            </a:r>
            <a:r>
              <a:rPr lang="en-US" altLang="ko-KR" sz="1000" dirty="0">
                <a:solidFill>
                  <a:srgbClr val="FF0000"/>
                </a:solidFill>
              </a:rPr>
              <a:t>, A. </a:t>
            </a:r>
            <a:r>
              <a:rPr lang="en-US" altLang="ko-KR" sz="1000" dirty="0" err="1">
                <a:solidFill>
                  <a:srgbClr val="FF0000"/>
                </a:solidFill>
              </a:rPr>
              <a:t>Toshev</a:t>
            </a:r>
            <a:r>
              <a:rPr lang="en-US" altLang="ko-KR" sz="1000" dirty="0">
                <a:solidFill>
                  <a:srgbClr val="FF0000"/>
                </a:solidFill>
              </a:rPr>
              <a:t>, S. </a:t>
            </a:r>
            <a:r>
              <a:rPr lang="en-US" altLang="ko-KR" sz="1000" dirty="0" err="1">
                <a:solidFill>
                  <a:srgbClr val="FF0000"/>
                </a:solidFill>
              </a:rPr>
              <a:t>Bengio</a:t>
            </a:r>
            <a:r>
              <a:rPr lang="en-US" altLang="ko-KR" sz="1000" dirty="0">
                <a:solidFill>
                  <a:srgbClr val="FF0000"/>
                </a:solidFill>
              </a:rPr>
              <a:t>, and D. </a:t>
            </a:r>
            <a:r>
              <a:rPr lang="en-US" altLang="ko-KR" sz="1000" dirty="0" err="1">
                <a:solidFill>
                  <a:srgbClr val="FF0000"/>
                </a:solidFill>
              </a:rPr>
              <a:t>Erhan</a:t>
            </a:r>
            <a:r>
              <a:rPr lang="en-US" altLang="ko-KR" sz="1000" dirty="0">
                <a:solidFill>
                  <a:srgbClr val="FF0000"/>
                </a:solidFill>
              </a:rPr>
              <a:t>. Show </a:t>
            </a:r>
            <a:r>
              <a:rPr lang="en-US" altLang="ko-KR" sz="1000" dirty="0" smtClean="0">
                <a:solidFill>
                  <a:srgbClr val="FF0000"/>
                </a:solidFill>
              </a:rPr>
              <a:t>and tell</a:t>
            </a:r>
            <a:r>
              <a:rPr lang="en-US" altLang="ko-KR" sz="1000" dirty="0">
                <a:solidFill>
                  <a:srgbClr val="FF0000"/>
                </a:solidFill>
              </a:rPr>
              <a:t>: A neural image caption generator. </a:t>
            </a:r>
            <a:r>
              <a:rPr lang="en-US" altLang="ko-KR" sz="1000" dirty="0" smtClean="0">
                <a:solidFill>
                  <a:srgbClr val="FF0000"/>
                </a:solidFill>
              </a:rPr>
              <a:t>In CVPR</a:t>
            </a:r>
            <a:r>
              <a:rPr lang="en-US" altLang="ko-KR" sz="1000" dirty="0">
                <a:solidFill>
                  <a:srgbClr val="FF0000"/>
                </a:solidFill>
              </a:rPr>
              <a:t>, </a:t>
            </a:r>
            <a:r>
              <a:rPr lang="en-US" altLang="ko-KR" sz="1000" dirty="0" smtClean="0">
                <a:solidFill>
                  <a:srgbClr val="FF0000"/>
                </a:solidFill>
              </a:rPr>
              <a:t>pages 3156–3164</a:t>
            </a:r>
            <a:r>
              <a:rPr lang="en-US" altLang="ko-KR" sz="1000" dirty="0">
                <a:solidFill>
                  <a:srgbClr val="FF0000"/>
                </a:solidFill>
              </a:rPr>
              <a:t>, 2015.</a:t>
            </a:r>
            <a:r>
              <a:rPr lang="en-US" altLang="ko-KR" sz="1000" dirty="0" smtClean="0">
                <a:solidFill>
                  <a:srgbClr val="FF0000"/>
                </a:solidFill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In the following experiments, we evaluate different ways to obtain visual attributes as described in Section4, including </a:t>
            </a:r>
            <a:r>
              <a:rPr lang="en-US" altLang="ko-KR" sz="1000" b="1" u="sng" dirty="0" smtClean="0"/>
              <a:t>one non-parametric method (k-NN)</a:t>
            </a:r>
            <a:r>
              <a:rPr lang="en-US" altLang="ko-KR" sz="1000" u="sng" dirty="0" smtClean="0"/>
              <a:t> </a:t>
            </a:r>
            <a:r>
              <a:rPr lang="en-US" altLang="ko-KR" sz="1000" b="1" u="sng" dirty="0" smtClean="0"/>
              <a:t>and two parametric models </a:t>
            </a:r>
            <a:r>
              <a:rPr lang="en-US" altLang="ko-KR" sz="1000" u="sng" dirty="0" smtClean="0"/>
              <a:t>trained with </a:t>
            </a:r>
            <a:r>
              <a:rPr lang="en-US" altLang="ko-KR" sz="1000" b="1" u="sng" dirty="0" smtClean="0"/>
              <a:t>ranking-loss (RK) </a:t>
            </a:r>
            <a:r>
              <a:rPr lang="en-US" altLang="ko-KR" sz="1000" u="sng" dirty="0" smtClean="0"/>
              <a:t>and </a:t>
            </a:r>
            <a:r>
              <a:rPr lang="en-US" altLang="ko-KR" sz="1000" b="1" u="sng" dirty="0" smtClean="0"/>
              <a:t>fully-connected network (FCN)</a:t>
            </a:r>
            <a:r>
              <a:rPr lang="en-US" altLang="ko-KR" sz="1000" b="1" dirty="0" smtClean="0"/>
              <a:t>.</a:t>
            </a:r>
          </a:p>
          <a:p>
            <a:pPr marL="1143000" lvl="1" indent="-457200"/>
            <a:r>
              <a:rPr lang="en-US" altLang="ko-KR" sz="1000" dirty="0" smtClean="0"/>
              <a:t>Besides </a:t>
            </a:r>
            <a:r>
              <a:rPr lang="en-US" altLang="ko-KR" sz="1000" b="1" dirty="0"/>
              <a:t>the attention model </a:t>
            </a:r>
            <a:r>
              <a:rPr lang="en-US" altLang="ko-KR" sz="1000" b="1" dirty="0" smtClean="0"/>
              <a:t>(ATT) </a:t>
            </a:r>
            <a:r>
              <a:rPr lang="en-US" altLang="ko-KR" sz="1000" dirty="0" smtClean="0"/>
              <a:t>described in Section3, two fusion-based methods to utilize the detected attributes {</a:t>
            </a:r>
            <a:r>
              <a:rPr lang="en-US" altLang="ko-KR" sz="1000" dirty="0" err="1" smtClean="0"/>
              <a:t>A_i</a:t>
            </a:r>
            <a:r>
              <a:rPr lang="en-US" altLang="ko-KR" sz="1000" dirty="0" smtClean="0"/>
              <a:t>} are tested by simply taking </a:t>
            </a:r>
            <a:r>
              <a:rPr lang="en-US" altLang="ko-KR" sz="1000" b="1" dirty="0" smtClean="0"/>
              <a:t>the element-wise max (MAX)</a:t>
            </a:r>
            <a:r>
              <a:rPr lang="en-US" altLang="ko-KR" sz="1000" dirty="0" smtClean="0"/>
              <a:t> or </a:t>
            </a:r>
            <a:r>
              <a:rPr lang="en-US" altLang="ko-KR" sz="1000" b="1" dirty="0" smtClean="0"/>
              <a:t>concatenation (CON) </a:t>
            </a:r>
            <a:r>
              <a:rPr lang="en-US" altLang="ko-KR" sz="1000" dirty="0" smtClean="0"/>
              <a:t>of the embedded attribute vectors {</a:t>
            </a:r>
            <a:r>
              <a:rPr lang="en-US" altLang="ko-KR" sz="1000" dirty="0" err="1" smtClean="0"/>
              <a:t>Ey^i</a:t>
            </a:r>
            <a:r>
              <a:rPr lang="en-US" altLang="ko-KR" sz="1000" dirty="0" smtClean="0"/>
              <a:t>}.</a:t>
            </a:r>
          </a:p>
          <a:p>
            <a:pPr marL="1143000" lvl="1" indent="-457200"/>
            <a:r>
              <a:rPr lang="en-US" altLang="ko-KR" sz="1000" dirty="0" smtClean="0"/>
              <a:t>The combined attribute vector is used in the same framework and applied at each time step.</a:t>
            </a:r>
          </a:p>
        </p:txBody>
      </p:sp>
    </p:spTree>
    <p:extLst>
      <p:ext uri="{BB962C8B-B14F-4D97-AF65-F5344CB8AC3E}">
        <p14:creationId xmlns:p14="http://schemas.microsoft.com/office/powerpoint/2010/main" val="657626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5.2. Performance on MS-COCO &amp; 5.3. Performance on </a:t>
            </a:r>
            <a:r>
              <a:rPr lang="en-US" altLang="ko-KR" dirty="0" smtClean="0"/>
              <a:t>Flickr30k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Note that the overall captioning performance will be affected by the employed </a:t>
            </a:r>
            <a:r>
              <a:rPr lang="en-US" altLang="ko-KR" sz="1400" b="1" dirty="0" smtClean="0"/>
              <a:t>visual attributes generation method</a:t>
            </a:r>
            <a:r>
              <a:rPr lang="en-US" altLang="ko-KR" sz="1400" dirty="0" smtClean="0"/>
              <a:t>.</a:t>
            </a:r>
          </a:p>
          <a:p>
            <a:pPr marL="1143000" lvl="1" indent="-457200"/>
            <a:r>
              <a:rPr lang="en-US" altLang="ko-KR" sz="1400" dirty="0"/>
              <a:t>Therefore, we first </a:t>
            </a:r>
            <a:r>
              <a:rPr lang="en-US" altLang="ko-KR" sz="1400" b="1" dirty="0"/>
              <a:t>assume ground truth visual attributes </a:t>
            </a:r>
            <a:r>
              <a:rPr lang="en-US" altLang="ko-KR" sz="1400" b="1" dirty="0" smtClean="0"/>
              <a:t>are given </a:t>
            </a:r>
            <a:r>
              <a:rPr lang="en-US" altLang="ko-KR" sz="1400" dirty="0"/>
              <a:t>and evaluate different ways (CON, MAX, ATT) </a:t>
            </a:r>
            <a:r>
              <a:rPr lang="en-US" altLang="ko-KR" sz="1400" dirty="0" smtClean="0"/>
              <a:t>to select </a:t>
            </a:r>
            <a:r>
              <a:rPr lang="en-US" altLang="ko-KR" sz="1400" dirty="0"/>
              <a:t>these </a:t>
            </a:r>
            <a:r>
              <a:rPr lang="en-US" altLang="ko-KR" sz="1400" dirty="0" smtClean="0"/>
              <a:t>attribute.</a:t>
            </a:r>
          </a:p>
          <a:p>
            <a:pPr marL="1143000" lvl="1" indent="-457200"/>
            <a:r>
              <a:rPr lang="en-US" altLang="ko-KR" sz="1400" dirty="0" smtClean="0"/>
              <a:t>To be </a:t>
            </a:r>
            <a:r>
              <a:rPr lang="en-US" altLang="ko-KR" sz="1400" dirty="0"/>
              <a:t>more specific, we </a:t>
            </a:r>
            <a:r>
              <a:rPr lang="en-US" altLang="ko-KR" sz="1400" b="1" dirty="0"/>
              <a:t>select the most common words </a:t>
            </a:r>
            <a:r>
              <a:rPr lang="en-US" altLang="ko-KR" sz="1400" b="1" dirty="0" smtClean="0"/>
              <a:t>as visual </a:t>
            </a:r>
            <a:r>
              <a:rPr lang="en-US" altLang="ko-KR" sz="1400" b="1" dirty="0"/>
              <a:t>attributes</a:t>
            </a:r>
            <a:r>
              <a:rPr lang="en-US" altLang="ko-KR" sz="1400" dirty="0"/>
              <a:t> from their ground-truth captions to help </a:t>
            </a:r>
            <a:r>
              <a:rPr lang="en-US" altLang="ko-KR" sz="1400" dirty="0" smtClean="0"/>
              <a:t>the generation </a:t>
            </a:r>
            <a:r>
              <a:rPr lang="en-US" altLang="ko-KR" sz="1400" dirty="0"/>
              <a:t>of </a:t>
            </a:r>
            <a:r>
              <a:rPr lang="en-US" altLang="ko-KR" sz="1400" dirty="0" smtClean="0"/>
              <a:t>caption.</a:t>
            </a:r>
          </a:p>
          <a:p>
            <a:pPr marL="1143000" lvl="1" indent="-457200"/>
            <a:r>
              <a:rPr lang="en-US" altLang="ko-KR" sz="1400" dirty="0"/>
              <a:t>These results can be considered as </a:t>
            </a:r>
            <a:r>
              <a:rPr lang="en-US" altLang="ko-KR" sz="1400" b="1" u="sng" dirty="0" smtClean="0"/>
              <a:t>the upper bound of the proposed </a:t>
            </a:r>
            <a:r>
              <a:rPr lang="en-US" altLang="ko-KR" sz="1400" b="1" u="sng" dirty="0"/>
              <a:t>models</a:t>
            </a:r>
            <a:r>
              <a:rPr lang="en-US" altLang="ko-KR" sz="1400" dirty="0"/>
              <a:t>, which suggest that all of the </a:t>
            </a:r>
            <a:r>
              <a:rPr lang="en-US" altLang="ko-KR" sz="1400" dirty="0" smtClean="0"/>
              <a:t>proposed models </a:t>
            </a:r>
            <a:r>
              <a:rPr lang="en-US" altLang="ko-KR" sz="1400" dirty="0"/>
              <a:t>(ATT, MAX and CON) can significantly </a:t>
            </a:r>
            <a:r>
              <a:rPr lang="en-US" altLang="ko-KR" sz="1400" dirty="0" smtClean="0"/>
              <a:t>improve the </a:t>
            </a:r>
            <a:r>
              <a:rPr lang="en-US" altLang="ko-KR" sz="1400" dirty="0"/>
              <a:t>performance of image captioning system, if given </a:t>
            </a:r>
            <a:r>
              <a:rPr lang="en-US" altLang="ko-KR" sz="1400" dirty="0" smtClean="0"/>
              <a:t>visual attributes </a:t>
            </a:r>
            <a:r>
              <a:rPr lang="en-US" altLang="ko-KR" sz="1400" dirty="0"/>
              <a:t>of high </a:t>
            </a:r>
            <a:r>
              <a:rPr lang="en-US" altLang="ko-KR" sz="1400" dirty="0" smtClean="0"/>
              <a:t>quality.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1400" dirty="0"/>
              <a:t>Now we evaluate the complete pipeline with both </a:t>
            </a:r>
            <a:r>
              <a:rPr lang="en-US" altLang="ko-KR" sz="1400" dirty="0" smtClean="0"/>
              <a:t>attribute </a:t>
            </a:r>
            <a:r>
              <a:rPr lang="en-US" altLang="ko-KR" sz="1400" dirty="0"/>
              <a:t>detection and </a:t>
            </a:r>
            <a:r>
              <a:rPr lang="en-US" altLang="ko-KR" sz="1400" dirty="0" smtClean="0"/>
              <a:t>selection.</a:t>
            </a:r>
          </a:p>
          <a:p>
            <a:pPr marL="1143000" lvl="1" indent="-457200"/>
            <a:r>
              <a:rPr lang="en-US" altLang="ko-KR" sz="1400" dirty="0"/>
              <a:t>Table2 shows </a:t>
            </a:r>
            <a:r>
              <a:rPr lang="en-US" altLang="ko-KR" sz="1400" b="1" dirty="0"/>
              <a:t>the performance of the proposed mode</a:t>
            </a:r>
            <a:r>
              <a:rPr lang="en-US" altLang="ko-KR" sz="1400" dirty="0"/>
              <a:t>l on the validation set.</a:t>
            </a:r>
          </a:p>
          <a:p>
            <a:pPr marL="1143000" lvl="1" indent="-457200"/>
            <a:r>
              <a:rPr lang="en-US" altLang="ko-KR" sz="1400" dirty="0"/>
              <a:t>Note that </a:t>
            </a:r>
            <a:r>
              <a:rPr lang="en-US" altLang="ko-KR" sz="1400" b="1" dirty="0"/>
              <a:t>B-1</a:t>
            </a:r>
            <a:r>
              <a:rPr lang="en-US" altLang="ko-KR" sz="1400" dirty="0"/>
              <a:t> is related to single word accuracy, the performance gap ofB-1 between our model and [37] may be due to different preprocessing for word vocabularies</a:t>
            </a:r>
            <a:r>
              <a:rPr lang="en-US" altLang="ko-KR" sz="14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In general</a:t>
            </a:r>
            <a:r>
              <a:rPr lang="en-US" altLang="ko-KR" sz="1400" dirty="0"/>
              <a:t>, </a:t>
            </a:r>
            <a:r>
              <a:rPr lang="en-US" altLang="ko-KR" sz="1400" b="1" u="sng" dirty="0">
                <a:solidFill>
                  <a:srgbClr val="FF0000"/>
                </a:solidFill>
              </a:rPr>
              <a:t>attention model ATT </a:t>
            </a:r>
            <a:r>
              <a:rPr lang="en-US" altLang="ko-KR" sz="1400" u="sng" dirty="0"/>
              <a:t>with attributes predicted </a:t>
            </a:r>
            <a:r>
              <a:rPr lang="en-US" altLang="ko-KR" sz="1400" b="1" u="sng" dirty="0" smtClean="0"/>
              <a:t>by FCN </a:t>
            </a:r>
            <a:r>
              <a:rPr lang="en-US" altLang="ko-KR" sz="1400" b="1" u="sng" dirty="0"/>
              <a:t>model </a:t>
            </a:r>
            <a:r>
              <a:rPr lang="en-US" altLang="ko-KR" sz="1400" u="sng" dirty="0"/>
              <a:t>yields </a:t>
            </a:r>
            <a:r>
              <a:rPr lang="en-US" altLang="ko-KR" sz="1400" b="1" u="sng" dirty="0"/>
              <a:t>better performance </a:t>
            </a:r>
            <a:r>
              <a:rPr lang="en-US" altLang="ko-KR" sz="1400" dirty="0"/>
              <a:t>than </a:t>
            </a:r>
            <a:r>
              <a:rPr lang="en-US" altLang="ko-KR" sz="1400" dirty="0" smtClean="0"/>
              <a:t>other combinations </a:t>
            </a:r>
            <a:r>
              <a:rPr lang="en-US" altLang="ko-KR" sz="1400" dirty="0"/>
              <a:t>over all </a:t>
            </a:r>
            <a:r>
              <a:rPr lang="en-US" altLang="ko-KR" sz="1400" dirty="0" smtClean="0"/>
              <a:t>benchmark.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rgbClr val="FF0000"/>
                </a:solidFill>
              </a:rPr>
              <a:t>For attribute fusion methods MAX and CON</a:t>
            </a:r>
            <a:r>
              <a:rPr lang="en-US" altLang="ko-KR" sz="1400" dirty="0" smtClean="0"/>
              <a:t>, </a:t>
            </a:r>
            <a:r>
              <a:rPr lang="en-US" altLang="ko-KR" sz="1400" dirty="0"/>
              <a:t>we </a:t>
            </a:r>
            <a:r>
              <a:rPr lang="en-US" altLang="ko-KR" sz="1400" dirty="0" smtClean="0"/>
              <a:t>find using </a:t>
            </a:r>
            <a:r>
              <a:rPr lang="en-US" altLang="ko-KR" sz="1400" dirty="0"/>
              <a:t>the </a:t>
            </a:r>
            <a:r>
              <a:rPr lang="en-US" altLang="ko-KR" sz="1400" dirty="0" smtClean="0"/>
              <a:t>top3 attributes </a:t>
            </a:r>
            <a:r>
              <a:rPr lang="en-US" altLang="ko-KR" sz="1400" dirty="0"/>
              <a:t>gives the best </a:t>
            </a:r>
            <a:r>
              <a:rPr lang="en-US" altLang="ko-KR" sz="1400" dirty="0" smtClean="0"/>
              <a:t>performance.</a:t>
            </a:r>
          </a:p>
          <a:p>
            <a:pPr marL="1143000" lvl="1" indent="-457200"/>
            <a:r>
              <a:rPr lang="en-US" altLang="ko-KR" sz="1400" dirty="0" smtClean="0"/>
              <a:t>Due to </a:t>
            </a:r>
            <a:r>
              <a:rPr lang="en-US" altLang="ko-KR" sz="1400" dirty="0"/>
              <a:t>the lack of attention scheme, too many keywords </a:t>
            </a:r>
            <a:r>
              <a:rPr lang="en-US" altLang="ko-KR" sz="1400" dirty="0" smtClean="0"/>
              <a:t>may increase </a:t>
            </a:r>
            <a:r>
              <a:rPr lang="en-US" altLang="ko-KR" sz="1400" b="1" dirty="0"/>
              <a:t>the parameters for CON</a:t>
            </a:r>
            <a:r>
              <a:rPr lang="en-US" altLang="ko-KR" sz="1400" dirty="0"/>
              <a:t> and may reduce the </a:t>
            </a:r>
            <a:r>
              <a:rPr lang="en-US" altLang="ko-KR" sz="1400" dirty="0" smtClean="0"/>
              <a:t>distinction </a:t>
            </a:r>
            <a:r>
              <a:rPr lang="en-US" altLang="ko-KR" sz="1400" dirty="0"/>
              <a:t>among </a:t>
            </a:r>
            <a:r>
              <a:rPr lang="en-US" altLang="ko-KR" sz="1400" b="1" dirty="0"/>
              <a:t>different groups of keywords for </a:t>
            </a:r>
            <a:r>
              <a:rPr lang="en-US" altLang="ko-KR" sz="1400" b="1" dirty="0" smtClean="0"/>
              <a:t>MAX.</a:t>
            </a:r>
          </a:p>
          <a:p>
            <a:pPr marL="1143000" lvl="1" indent="-457200"/>
            <a:r>
              <a:rPr lang="en-US" altLang="ko-KR" sz="1400" b="1" dirty="0"/>
              <a:t>MAX and CON </a:t>
            </a:r>
            <a:r>
              <a:rPr lang="en-US" altLang="ko-KR" sz="1400" dirty="0"/>
              <a:t>can also outperform the </a:t>
            </a:r>
            <a:r>
              <a:rPr lang="en-US" altLang="ko-KR" sz="1400" dirty="0" smtClean="0"/>
              <a:t>state-of-the-art models </a:t>
            </a:r>
            <a:r>
              <a:rPr lang="en-US" altLang="ko-KR" sz="1400" dirty="0"/>
              <a:t>in most evaluation metrics using visual </a:t>
            </a:r>
            <a:r>
              <a:rPr lang="en-US" altLang="ko-KR" sz="1400" dirty="0" smtClean="0"/>
              <a:t>attributes predicted </a:t>
            </a:r>
            <a:r>
              <a:rPr lang="en-US" altLang="ko-KR" sz="1400" dirty="0"/>
              <a:t>by </a:t>
            </a:r>
            <a:r>
              <a:rPr lang="en-US" altLang="ko-KR" sz="1400" dirty="0" smtClean="0"/>
              <a:t>FCN.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On </a:t>
            </a:r>
            <a:r>
              <a:rPr lang="en-US" altLang="ko-KR" sz="1400" dirty="0"/>
              <a:t>the other hand, </a:t>
            </a:r>
            <a:r>
              <a:rPr lang="en-US" altLang="ko-KR" sz="1400" u="sng" dirty="0"/>
              <a:t>visual attributes predicted </a:t>
            </a:r>
            <a:r>
              <a:rPr lang="en-US" altLang="ko-KR" sz="1400" b="1" u="sng" dirty="0"/>
              <a:t>by ranking loss (RK) based model </a:t>
            </a:r>
            <a:r>
              <a:rPr lang="en-US" altLang="ko-KR" sz="1400" u="sng" dirty="0"/>
              <a:t>seem to have even </a:t>
            </a:r>
            <a:r>
              <a:rPr lang="en-US" altLang="ko-KR" sz="1400" b="1" u="sng" dirty="0"/>
              <a:t>worse </a:t>
            </a:r>
            <a:r>
              <a:rPr lang="en-US" altLang="ko-KR" sz="1400" b="1" u="sng" dirty="0" smtClean="0"/>
              <a:t>performance</a:t>
            </a:r>
            <a:r>
              <a:rPr lang="en-US" altLang="ko-KR" sz="1400" dirty="0" smtClean="0"/>
              <a:t> than k-NN.</a:t>
            </a:r>
          </a:p>
          <a:p>
            <a:pPr marL="1143000" lvl="1" indent="-457200"/>
            <a:r>
              <a:rPr lang="en-US" altLang="ko-KR" sz="1400" dirty="0"/>
              <a:t>This is possible due to </a:t>
            </a:r>
            <a:r>
              <a:rPr lang="en-US" altLang="ko-KR" sz="1400" b="1" dirty="0"/>
              <a:t>the </a:t>
            </a:r>
            <a:r>
              <a:rPr lang="en-US" altLang="ko-KR" sz="1400" b="1" dirty="0" smtClean="0"/>
              <a:t>lack of </a:t>
            </a:r>
            <a:r>
              <a:rPr lang="en-US" altLang="ko-KR" sz="1400" b="1" dirty="0"/>
              <a:t>local features </a:t>
            </a:r>
            <a:r>
              <a:rPr lang="en-US" altLang="ko-KR" sz="1400" dirty="0"/>
              <a:t>in training the ranking loss based </a:t>
            </a:r>
            <a:r>
              <a:rPr lang="en-US" altLang="ko-KR" sz="1400" dirty="0" smtClean="0"/>
              <a:t>attribute detectors.</a:t>
            </a:r>
          </a:p>
        </p:txBody>
      </p:sp>
    </p:spTree>
    <p:extLst>
      <p:ext uri="{BB962C8B-B14F-4D97-AF65-F5344CB8AC3E}">
        <p14:creationId xmlns:p14="http://schemas.microsoft.com/office/powerpoint/2010/main" val="1696988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5.2. Performance on MS-COCO &amp; 5.3. Performance on Flickr30k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/>
              <a:t>Performance on MS-COCO 2014 test server</a:t>
            </a:r>
            <a:endParaRPr lang="ko-KR" alt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075" y="2100854"/>
            <a:ext cx="9637973" cy="251840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93371" y="2714172"/>
            <a:ext cx="9347200" cy="2322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219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Contents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0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dirty="0" smtClean="0"/>
              <a:t>Abstract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dirty="0"/>
              <a:t>1. </a:t>
            </a:r>
            <a:r>
              <a:rPr lang="en-US" altLang="ko-KR" dirty="0" smtClean="0"/>
              <a:t>Introduction</a:t>
            </a:r>
          </a:p>
          <a:p>
            <a:pPr marL="1143000" lvl="1" indent="-457200"/>
            <a:r>
              <a:rPr lang="en-US" altLang="ko-KR" dirty="0"/>
              <a:t>1.1. Main contributions</a:t>
            </a:r>
            <a:endParaRPr lang="en-US" altLang="ko-KR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dirty="0"/>
              <a:t>2. Related </a:t>
            </a:r>
            <a:r>
              <a:rPr lang="en-US" altLang="ko-KR" dirty="0" smtClean="0"/>
              <a:t>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dirty="0"/>
              <a:t>3. Semantic attention for image </a:t>
            </a:r>
            <a:r>
              <a:rPr lang="en-US" altLang="ko-KR" dirty="0" smtClean="0"/>
              <a:t>captioning</a:t>
            </a:r>
          </a:p>
          <a:p>
            <a:pPr marL="1143000" lvl="1" indent="-457200"/>
            <a:r>
              <a:rPr lang="en-US" altLang="ko-KR" dirty="0"/>
              <a:t>3.1. Overall </a:t>
            </a:r>
            <a:r>
              <a:rPr lang="en-US" altLang="ko-KR" dirty="0" smtClean="0"/>
              <a:t>framework</a:t>
            </a:r>
          </a:p>
          <a:p>
            <a:pPr marL="1143000" lvl="1" indent="-457200"/>
            <a:r>
              <a:rPr lang="en-US" altLang="ko-KR" dirty="0"/>
              <a:t>3.2. Input attention model</a:t>
            </a:r>
            <a:endParaRPr lang="en-US" altLang="ko-KR" dirty="0" smtClean="0"/>
          </a:p>
          <a:p>
            <a:pPr marL="1143000" lvl="1" indent="-457200"/>
            <a:r>
              <a:rPr lang="en-US" altLang="ko-KR" dirty="0"/>
              <a:t>3.3. Output attention model</a:t>
            </a:r>
            <a:endParaRPr lang="en-US" altLang="ko-KR" dirty="0" smtClean="0"/>
          </a:p>
          <a:p>
            <a:pPr marL="1143000" lvl="1" indent="-457200"/>
            <a:r>
              <a:rPr lang="en-US" altLang="ko-KR" dirty="0"/>
              <a:t>3.4. Model learning</a:t>
            </a:r>
            <a:endParaRPr lang="en-US" altLang="ko-KR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dirty="0"/>
              <a:t>4. Visual attribute </a:t>
            </a:r>
            <a:r>
              <a:rPr lang="en-US" altLang="ko-KR" dirty="0" smtClean="0"/>
              <a:t>prediction</a:t>
            </a:r>
          </a:p>
          <a:p>
            <a:pPr marL="1143000" lvl="1" indent="-457200"/>
            <a:r>
              <a:rPr lang="en-US" altLang="ko-KR" dirty="0"/>
              <a:t>4.1. Non-parametric attribute prediction</a:t>
            </a:r>
            <a:endParaRPr lang="en-US" altLang="ko-KR" dirty="0" smtClean="0"/>
          </a:p>
          <a:p>
            <a:pPr marL="1143000" lvl="1" indent="-457200"/>
            <a:r>
              <a:rPr lang="en-US" altLang="ko-KR" dirty="0"/>
              <a:t>4.2. Parametric attribute </a:t>
            </a:r>
            <a:r>
              <a:rPr lang="en-US" altLang="ko-KR" dirty="0" smtClean="0"/>
              <a:t>prediction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dirty="0"/>
              <a:t>5. </a:t>
            </a:r>
            <a:r>
              <a:rPr lang="en-US" altLang="ko-KR" dirty="0" smtClean="0"/>
              <a:t>Experiments</a:t>
            </a:r>
          </a:p>
          <a:p>
            <a:pPr marL="1143000" lvl="1" indent="-457200"/>
            <a:r>
              <a:rPr lang="en-US" altLang="ko-KR" dirty="0"/>
              <a:t>5.1. Datasets and </a:t>
            </a:r>
            <a:r>
              <a:rPr lang="en-US" altLang="ko-KR" dirty="0" smtClean="0"/>
              <a:t>settings</a:t>
            </a:r>
          </a:p>
          <a:p>
            <a:pPr marL="1143000" lvl="1" indent="-457200"/>
            <a:r>
              <a:rPr lang="en-US" altLang="ko-KR" dirty="0"/>
              <a:t>5.2. Performance on </a:t>
            </a:r>
            <a:r>
              <a:rPr lang="en-US" altLang="ko-KR" dirty="0" smtClean="0"/>
              <a:t>MS-COCO</a:t>
            </a:r>
          </a:p>
          <a:p>
            <a:pPr marL="1143000" lvl="1" indent="-457200"/>
            <a:r>
              <a:rPr lang="en-US" altLang="ko-KR" dirty="0"/>
              <a:t>5.3. Performance on </a:t>
            </a:r>
            <a:r>
              <a:rPr lang="en-US" altLang="ko-KR" dirty="0" smtClean="0"/>
              <a:t>Flickr30k</a:t>
            </a:r>
          </a:p>
          <a:p>
            <a:pPr marL="1143000" lvl="1" indent="-457200"/>
            <a:r>
              <a:rPr lang="en-US" altLang="ko-KR" dirty="0" smtClean="0"/>
              <a:t>5.4. Visualization of attended attributes</a:t>
            </a:r>
          </a:p>
          <a:p>
            <a:pPr marL="1143000" lvl="1" indent="-457200"/>
            <a:r>
              <a:rPr lang="en-US" altLang="ko-KR" dirty="0" smtClean="0"/>
              <a:t>5.5</a:t>
            </a:r>
            <a:r>
              <a:rPr lang="en-US" altLang="ko-KR" dirty="0"/>
              <a:t>. Analysis of attention </a:t>
            </a:r>
            <a:r>
              <a:rPr lang="en-US" altLang="ko-KR" dirty="0" smtClean="0"/>
              <a:t>model</a:t>
            </a:r>
          </a:p>
          <a:p>
            <a:pPr marL="1143000" lvl="1" indent="-457200"/>
            <a:r>
              <a:rPr lang="en-US" altLang="ko-KR" dirty="0"/>
              <a:t>5.6. The role of visual attributes</a:t>
            </a:r>
            <a:endParaRPr lang="en-US" altLang="ko-KR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dirty="0"/>
              <a:t>6. Conclusion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738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5.2. Performance on </a:t>
            </a:r>
            <a:r>
              <a:rPr lang="en-US" altLang="ko-KR" dirty="0" smtClean="0"/>
              <a:t>MS-COCO &amp; 5.3</a:t>
            </a:r>
            <a:r>
              <a:rPr lang="en-US" altLang="ko-KR" dirty="0"/>
              <a:t>. Performance on Flickr30k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873" y="567752"/>
            <a:ext cx="8382254" cy="596367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220685" y="5580744"/>
            <a:ext cx="7692572" cy="2104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976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5.4. Visualization of attended attributes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Figure4 contains </a:t>
            </a:r>
            <a:r>
              <a:rPr lang="en-US" altLang="ko-KR" sz="2000" dirty="0"/>
              <a:t>the generated captions </a:t>
            </a:r>
            <a:r>
              <a:rPr lang="en-US" altLang="ko-KR" sz="2000" dirty="0" smtClean="0"/>
              <a:t>for several </a:t>
            </a:r>
            <a:r>
              <a:rPr lang="en-US" altLang="ko-KR" sz="2000" dirty="0"/>
              <a:t>images with the input attention </a:t>
            </a:r>
            <a:r>
              <a:rPr lang="en-US" altLang="ko-KR" sz="2000" dirty="0" smtClean="0"/>
              <a:t>weights α and the output attention weights β plotted </a:t>
            </a:r>
            <a:r>
              <a:rPr lang="en-US" altLang="ko-KR" sz="2000" dirty="0"/>
              <a:t>at each time step</a:t>
            </a:r>
            <a:r>
              <a:rPr lang="en-US" altLang="ko-KR" sz="2000" dirty="0" smtClean="0"/>
              <a:t>.</a:t>
            </a:r>
            <a:endParaRPr lang="en-US" altLang="ko-KR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/>
              <a:t>In general, the activations of </a:t>
            </a:r>
            <a:r>
              <a:rPr lang="en-US" altLang="ko-KR" sz="2000" dirty="0" smtClean="0"/>
              <a:t>both α and β have </a:t>
            </a:r>
            <a:r>
              <a:rPr lang="en-US" altLang="ko-KR" sz="2000" b="1" dirty="0"/>
              <a:t>strong correlation</a:t>
            </a:r>
            <a:r>
              <a:rPr lang="en-US" altLang="ko-KR" sz="2000" dirty="0"/>
              <a:t> with the words </a:t>
            </a:r>
            <a:r>
              <a:rPr lang="en-US" altLang="ko-KR" sz="2000" dirty="0" smtClean="0"/>
              <a:t>generated.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/>
              <a:t>It is also observed that, as the output </a:t>
            </a:r>
            <a:r>
              <a:rPr lang="en-US" altLang="ko-KR" sz="2000" dirty="0" smtClean="0"/>
              <a:t>attention weight, </a:t>
            </a:r>
            <a:r>
              <a:rPr lang="en-US" altLang="ko-KR" sz="2000" b="1" dirty="0" smtClean="0"/>
              <a:t>β correlates </a:t>
            </a:r>
            <a:r>
              <a:rPr lang="en-US" altLang="ko-KR" sz="2000" b="1" dirty="0"/>
              <a:t>with output words more closely</a:t>
            </a:r>
            <a:r>
              <a:rPr lang="en-US" altLang="ko-KR" sz="2000" dirty="0"/>
              <a:t>; </a:t>
            </a:r>
            <a:r>
              <a:rPr lang="en-US" altLang="ko-KR" sz="2000" dirty="0" smtClean="0"/>
              <a:t>while the </a:t>
            </a:r>
            <a:r>
              <a:rPr lang="en-US" altLang="ko-KR" sz="2000" dirty="0"/>
              <a:t>input </a:t>
            </a:r>
            <a:r>
              <a:rPr lang="en-US" altLang="ko-KR" sz="2000" dirty="0" smtClean="0"/>
              <a:t>weights </a:t>
            </a:r>
            <a:r>
              <a:rPr lang="en-US" altLang="ko-KR" sz="2000" b="1" dirty="0" smtClean="0"/>
              <a:t>α are </a:t>
            </a:r>
            <a:r>
              <a:rPr lang="en-US" altLang="ko-KR" sz="2000" b="1" dirty="0"/>
              <a:t>allocated more on </a:t>
            </a:r>
            <a:r>
              <a:rPr lang="en-US" altLang="ko-KR" sz="2000" b="1" dirty="0" smtClean="0"/>
              <a:t>background context </a:t>
            </a:r>
            <a:r>
              <a:rPr lang="en-US" altLang="ko-KR" sz="2000" dirty="0"/>
              <a:t>such as the “plate” in </a:t>
            </a:r>
            <a:r>
              <a:rPr lang="en-US" altLang="ko-KR" sz="2000" dirty="0" smtClean="0"/>
              <a:t>Figure 4(b) and </a:t>
            </a:r>
            <a:r>
              <a:rPr lang="en-US" altLang="ko-KR" sz="2000" dirty="0"/>
              <a:t>the “group</a:t>
            </a:r>
            <a:r>
              <a:rPr lang="en-US" altLang="ko-KR" sz="2000" dirty="0" smtClean="0"/>
              <a:t>” in Figure 4(c</a:t>
            </a:r>
            <a:r>
              <a:rPr lang="en-US" altLang="ko-KR" sz="2000" dirty="0"/>
              <a:t>).</a:t>
            </a:r>
            <a:endParaRPr lang="en-US" altLang="ko-KR" sz="20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21" y="2999928"/>
            <a:ext cx="7288508" cy="317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5.5. Analysis of attention model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/>
              <a:t>We evaluate the effect of each of </a:t>
            </a:r>
            <a:r>
              <a:rPr lang="en-US" altLang="ko-KR" sz="2000" dirty="0" smtClean="0"/>
              <a:t>the individual </a:t>
            </a:r>
            <a:r>
              <a:rPr lang="en-US" altLang="ko-KR" sz="2000" dirty="0"/>
              <a:t>attention modules on the final performance </a:t>
            </a:r>
            <a:r>
              <a:rPr lang="en-US" altLang="ko-KR" sz="2000" b="1" dirty="0" smtClean="0"/>
              <a:t>by turning </a:t>
            </a:r>
            <a:r>
              <a:rPr lang="en-US" altLang="ko-KR" sz="2000" b="1" dirty="0"/>
              <a:t>off one of the attention modules </a:t>
            </a:r>
            <a:r>
              <a:rPr lang="en-US" altLang="ko-KR" sz="2000" dirty="0"/>
              <a:t>while keeping </a:t>
            </a:r>
            <a:r>
              <a:rPr lang="en-US" altLang="ko-KR" sz="2000" dirty="0" smtClean="0"/>
              <a:t>the other </a:t>
            </a:r>
            <a:r>
              <a:rPr lang="en-US" altLang="ko-KR" sz="2000" dirty="0"/>
              <a:t>one in our ATT-FCN model</a:t>
            </a:r>
            <a:r>
              <a:rPr lang="en-US" altLang="ko-KR" sz="20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/>
              <a:t>The </a:t>
            </a:r>
            <a:r>
              <a:rPr lang="en-US" altLang="ko-KR" sz="2000" dirty="0" smtClean="0"/>
              <a:t>performance of </a:t>
            </a:r>
            <a:r>
              <a:rPr lang="en-US" altLang="ko-KR" sz="2000" dirty="0"/>
              <a:t>using </a:t>
            </a:r>
            <a:r>
              <a:rPr lang="en-US" altLang="ko-KR" sz="2000" b="1" dirty="0"/>
              <a:t>output attention </a:t>
            </a:r>
            <a:r>
              <a:rPr lang="en-US" altLang="ko-KR" sz="2000" dirty="0"/>
              <a:t>is</a:t>
            </a:r>
            <a:r>
              <a:rPr lang="en-US" altLang="ko-KR" sz="2000" b="1" dirty="0"/>
              <a:t> </a:t>
            </a:r>
            <a:r>
              <a:rPr lang="en-US" altLang="ko-KR" sz="2000" dirty="0"/>
              <a:t>slightly better than only </a:t>
            </a:r>
            <a:r>
              <a:rPr lang="en-US" altLang="ko-KR" sz="2000" dirty="0" smtClean="0"/>
              <a:t>using input </a:t>
            </a:r>
            <a:r>
              <a:rPr lang="en-US" altLang="ko-KR" sz="2000" dirty="0"/>
              <a:t>attention on some metrics</a:t>
            </a:r>
            <a:r>
              <a:rPr lang="en-US" altLang="ko-KR" sz="20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/>
              <a:t>However, </a:t>
            </a:r>
            <a:r>
              <a:rPr lang="en-US" altLang="ko-KR" sz="2000" b="1" dirty="0"/>
              <a:t>the </a:t>
            </a:r>
            <a:r>
              <a:rPr lang="en-US" altLang="ko-KR" sz="2000" b="1" dirty="0" smtClean="0"/>
              <a:t>combination of </a:t>
            </a:r>
            <a:r>
              <a:rPr lang="en-US" altLang="ko-KR" sz="2000" b="1" dirty="0"/>
              <a:t>this two attentions </a:t>
            </a:r>
            <a:r>
              <a:rPr lang="en-US" altLang="ko-KR" sz="2000" dirty="0"/>
              <a:t>improves the performance by </a:t>
            </a:r>
            <a:r>
              <a:rPr lang="en-US" altLang="ko-KR" sz="2000" dirty="0" smtClean="0"/>
              <a:t>several </a:t>
            </a:r>
            <a:r>
              <a:rPr lang="en-US" altLang="ko-KR" sz="2000" dirty="0" err="1" smtClean="0"/>
              <a:t>percents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on almost every </a:t>
            </a:r>
            <a:r>
              <a:rPr lang="en-US" altLang="ko-KR" sz="2000" dirty="0" smtClean="0"/>
              <a:t>metric.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983" y="3308190"/>
            <a:ext cx="6490034" cy="310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440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5.6. The role of visual attributes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/>
              <a:t>a qualitative analysis</a:t>
            </a:r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69" y="1916292"/>
            <a:ext cx="10956803" cy="395004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574622" y="715963"/>
            <a:ext cx="25723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however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</a:rPr>
              <a:t>, irrelevant </a:t>
            </a:r>
            <a:r>
              <a:rPr lang="en-US" altLang="ko-KR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visual attributes </a:t>
            </a:r>
            <a:r>
              <a:rPr lang="en-US" altLang="ko-KR" b="1" dirty="0">
                <a:solidFill>
                  <a:srgbClr val="FF0000"/>
                </a:solidFill>
                <a:latin typeface="Times New Roman" panose="02020603050405020304" pitchFamily="18" charset="0"/>
              </a:rPr>
              <a:t>may disrupt the model to attend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</a:rPr>
              <a:t> on </a:t>
            </a:r>
            <a:r>
              <a:rPr lang="en-US" altLang="ko-KR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incorrect concepts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11518" y="1269961"/>
            <a:ext cx="63858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can find that visual attributes </a:t>
            </a:r>
            <a:r>
              <a:rPr lang="en-US" altLang="ko-KR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help </a:t>
            </a:r>
            <a:r>
              <a:rPr lang="en-US" altLang="ko-KR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model to generate better captions</a:t>
            </a:r>
            <a:r>
              <a:rPr lang="en-US" altLang="ko-KR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as shown </a:t>
            </a:r>
            <a:r>
              <a:rPr lang="en-US" altLang="ko-KR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altLang="ko-KR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examples in the green box.</a:t>
            </a:r>
            <a:endParaRPr lang="ko-KR" altLang="en-US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717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6. </a:t>
            </a:r>
            <a:r>
              <a:rPr lang="en-US" altLang="ko-KR" dirty="0" smtClean="0"/>
              <a:t>Conclusion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Different from </a:t>
            </a:r>
            <a:r>
              <a:rPr lang="en-US" altLang="ko-KR" sz="2000" dirty="0"/>
              <a:t>previous work, our method combines top-down </a:t>
            </a:r>
            <a:r>
              <a:rPr lang="en-US" altLang="ko-KR" sz="2000" dirty="0" smtClean="0"/>
              <a:t>and bottom-up </a:t>
            </a:r>
            <a:r>
              <a:rPr lang="en-US" altLang="ko-KR" sz="2000" dirty="0"/>
              <a:t>strategies </a:t>
            </a:r>
            <a:r>
              <a:rPr lang="en-US" altLang="ko-KR" sz="2000" b="1" dirty="0"/>
              <a:t>to extract richer information from </a:t>
            </a:r>
            <a:r>
              <a:rPr lang="en-US" altLang="ko-KR" sz="2000" b="1" dirty="0" smtClean="0"/>
              <a:t>an image</a:t>
            </a:r>
            <a:r>
              <a:rPr lang="en-US" altLang="ko-KR" sz="2000" dirty="0"/>
              <a:t>, and couples them with a RNN that can </a:t>
            </a:r>
            <a:r>
              <a:rPr lang="en-US" altLang="ko-KR" sz="2000" dirty="0" smtClean="0"/>
              <a:t>selectively attend </a:t>
            </a:r>
            <a:r>
              <a:rPr lang="en-US" altLang="ko-KR" sz="2000" dirty="0"/>
              <a:t>on rich semantic attributes detected </a:t>
            </a:r>
            <a:r>
              <a:rPr lang="en-US" altLang="ko-KR" sz="2000" dirty="0" smtClean="0"/>
              <a:t>from </a:t>
            </a:r>
            <a:r>
              <a:rPr lang="en-US" altLang="ko-KR" sz="2000" dirty="0"/>
              <a:t>the image</a:t>
            </a:r>
            <a:r>
              <a:rPr lang="en-US" altLang="ko-KR" sz="20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/>
              <a:t>Our method, therefore, exploits not only </a:t>
            </a:r>
            <a:r>
              <a:rPr lang="en-US" altLang="ko-KR" sz="2000" b="1" dirty="0"/>
              <a:t>an overview under-standing of input image</a:t>
            </a:r>
            <a:r>
              <a:rPr lang="en-US" altLang="ko-KR" sz="2000" dirty="0"/>
              <a:t>, but also </a:t>
            </a:r>
            <a:r>
              <a:rPr lang="en-US" altLang="ko-KR" sz="2000" b="1" dirty="0"/>
              <a:t>abundant fine-grain </a:t>
            </a:r>
            <a:r>
              <a:rPr lang="en-US" altLang="ko-KR" sz="2000" b="1" dirty="0" smtClean="0"/>
              <a:t>visual semantic </a:t>
            </a:r>
            <a:r>
              <a:rPr lang="en-US" altLang="ko-KR" sz="2000" b="1" dirty="0"/>
              <a:t>aspects</a:t>
            </a:r>
            <a:r>
              <a:rPr lang="en-US" altLang="ko-KR" sz="20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/>
              <a:t>The real power of our model lies in </a:t>
            </a:r>
            <a:r>
              <a:rPr lang="en-US" altLang="ko-KR" sz="2000" dirty="0" smtClean="0"/>
              <a:t>its ability </a:t>
            </a:r>
            <a:r>
              <a:rPr lang="en-US" altLang="ko-KR" sz="2000" dirty="0"/>
              <a:t>to </a:t>
            </a:r>
            <a:r>
              <a:rPr lang="en-US" altLang="ko-KR" sz="2000" b="1" dirty="0"/>
              <a:t>attend on these aspects </a:t>
            </a:r>
            <a:r>
              <a:rPr lang="en-US" altLang="ko-KR" sz="2000" dirty="0"/>
              <a:t>and seamlessly </a:t>
            </a:r>
            <a:r>
              <a:rPr lang="en-US" altLang="ko-KR" sz="2000" b="1" dirty="0"/>
              <a:t>fuse </a:t>
            </a:r>
            <a:r>
              <a:rPr lang="en-US" altLang="ko-KR" sz="2000" b="1" dirty="0" smtClean="0"/>
              <a:t>global and </a:t>
            </a:r>
            <a:r>
              <a:rPr lang="en-US" altLang="ko-KR" sz="2000" b="1" dirty="0"/>
              <a:t>local information for better caption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55845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Abstract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/>
              <a:t>Our algorithm learns to </a:t>
            </a:r>
            <a:r>
              <a:rPr lang="en-US" altLang="ko-KR" sz="2000" dirty="0" smtClean="0"/>
              <a:t>selectively attend </a:t>
            </a:r>
            <a:r>
              <a:rPr lang="en-US" altLang="ko-KR" sz="2000" dirty="0"/>
              <a:t>to semantic concept proposals and fuse them </a:t>
            </a:r>
            <a:r>
              <a:rPr lang="en-US" altLang="ko-KR" sz="2000" dirty="0" smtClean="0"/>
              <a:t>into hidden </a:t>
            </a:r>
            <a:r>
              <a:rPr lang="en-US" altLang="ko-KR" sz="2000" dirty="0"/>
              <a:t>states and outputs of recurrent neural </a:t>
            </a:r>
            <a:r>
              <a:rPr lang="en-US" altLang="ko-KR" sz="2000" dirty="0" smtClean="0"/>
              <a:t>networks. The </a:t>
            </a:r>
            <a:r>
              <a:rPr lang="en-US" altLang="ko-KR" sz="2000" b="1" dirty="0">
                <a:solidFill>
                  <a:srgbClr val="0070C0"/>
                </a:solidFill>
              </a:rPr>
              <a:t>selection</a:t>
            </a:r>
            <a:r>
              <a:rPr lang="en-US" altLang="ko-KR" sz="2000" dirty="0"/>
              <a:t> and </a:t>
            </a:r>
            <a:r>
              <a:rPr lang="en-US" altLang="ko-KR" sz="2000" b="1" dirty="0">
                <a:solidFill>
                  <a:srgbClr val="0070C0"/>
                </a:solidFill>
              </a:rPr>
              <a:t>fusion</a:t>
            </a:r>
            <a:r>
              <a:rPr lang="en-US" altLang="ko-KR" sz="2000" dirty="0"/>
              <a:t> form </a:t>
            </a:r>
            <a:r>
              <a:rPr lang="en-US" altLang="ko-KR" sz="2000" u="sng" dirty="0"/>
              <a:t>a feedback</a:t>
            </a:r>
            <a:r>
              <a:rPr lang="en-US" altLang="ko-KR" sz="2000" dirty="0"/>
              <a:t> connecting </a:t>
            </a:r>
            <a:r>
              <a:rPr lang="en-US" altLang="ko-KR" sz="2000" dirty="0" smtClean="0"/>
              <a:t>the </a:t>
            </a:r>
            <a:r>
              <a:rPr lang="en-US" altLang="ko-KR" sz="2000" u="sng" dirty="0" smtClean="0">
                <a:solidFill>
                  <a:srgbClr val="00B050"/>
                </a:solidFill>
              </a:rPr>
              <a:t>top-down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and </a:t>
            </a:r>
            <a:r>
              <a:rPr lang="en-US" altLang="ko-KR" sz="2000" u="sng" dirty="0">
                <a:solidFill>
                  <a:srgbClr val="00B050"/>
                </a:solidFill>
              </a:rPr>
              <a:t>bottom-up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computation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grpSp>
        <p:nvGrpSpPr>
          <p:cNvPr id="34" name="그룹 33"/>
          <p:cNvGrpSpPr/>
          <p:nvPr/>
        </p:nvGrpSpPr>
        <p:grpSpPr>
          <a:xfrm>
            <a:off x="3170087" y="2043704"/>
            <a:ext cx="5835950" cy="3467278"/>
            <a:chOff x="5253568" y="2275933"/>
            <a:chExt cx="5835950" cy="346727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3568" y="2275933"/>
              <a:ext cx="5835950" cy="3467278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7003142" y="2532743"/>
              <a:ext cx="805543" cy="1270000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804756" y="2532743"/>
              <a:ext cx="569988" cy="1270000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8374744" y="2612571"/>
              <a:ext cx="849085" cy="904334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9529231" y="2612570"/>
              <a:ext cx="1385512" cy="957943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2264543" y="5720866"/>
            <a:ext cx="6115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u="sng" dirty="0">
                <a:latin typeface="Times New Roman" panose="02020603050405020304" pitchFamily="18" charset="0"/>
              </a:rPr>
              <a:t>Is it possible to combine the advantages of </a:t>
            </a:r>
            <a:r>
              <a:rPr lang="en-US" altLang="ko-KR" u="sng" dirty="0" smtClean="0">
                <a:latin typeface="Times New Roman" panose="02020603050405020304" pitchFamily="18" charset="0"/>
              </a:rPr>
              <a:t>these two </a:t>
            </a:r>
            <a:r>
              <a:rPr lang="en-US" altLang="ko-KR" u="sng" dirty="0">
                <a:latin typeface="Times New Roman" panose="02020603050405020304" pitchFamily="18" charset="0"/>
              </a:rPr>
              <a:t>paradigms?</a:t>
            </a:r>
            <a:endParaRPr lang="ko-KR" altLang="en-US" u="sng" dirty="0"/>
          </a:p>
        </p:txBody>
      </p:sp>
    </p:spTree>
    <p:extLst>
      <p:ext uri="{BB962C8B-B14F-4D97-AF65-F5344CB8AC3E}">
        <p14:creationId xmlns:p14="http://schemas.microsoft.com/office/powerpoint/2010/main" val="1696650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1. </a:t>
            </a:r>
            <a:r>
              <a:rPr lang="en-US" altLang="ko-KR" dirty="0" smtClean="0"/>
              <a:t>Introduction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/>
              <a:t>The problem is also interesting in </a:t>
            </a:r>
            <a:r>
              <a:rPr lang="en-US" altLang="ko-KR" sz="2000" dirty="0" smtClean="0"/>
              <a:t>that it </a:t>
            </a:r>
            <a:r>
              <a:rPr lang="en-US" altLang="ko-KR" sz="2000" dirty="0"/>
              <a:t>connects </a:t>
            </a:r>
            <a:r>
              <a:rPr lang="en-US" altLang="ko-KR" sz="2000" b="1" dirty="0"/>
              <a:t>Computer Vision </a:t>
            </a:r>
            <a:r>
              <a:rPr lang="en-US" altLang="ko-KR" sz="2000" dirty="0"/>
              <a:t>with </a:t>
            </a:r>
            <a:r>
              <a:rPr lang="en-US" altLang="ko-KR" sz="2000" b="1" dirty="0"/>
              <a:t>Natural Language </a:t>
            </a:r>
            <a:r>
              <a:rPr lang="en-US" altLang="ko-KR" sz="2000" b="1" dirty="0" smtClean="0"/>
              <a:t>Processing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which are two major fields in Artificial Intelligence</a:t>
            </a:r>
            <a:r>
              <a:rPr lang="en-US" altLang="ko-KR" sz="20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/>
              <a:t>There are two general paradigms in existing image </a:t>
            </a:r>
            <a:r>
              <a:rPr lang="en-US" altLang="ko-KR" sz="2000" dirty="0" smtClean="0"/>
              <a:t>captioning </a:t>
            </a:r>
            <a:r>
              <a:rPr lang="en-US" altLang="ko-KR" sz="2000" dirty="0"/>
              <a:t>approaches: </a:t>
            </a:r>
            <a:r>
              <a:rPr lang="en-US" altLang="ko-KR" sz="2000" b="1" dirty="0"/>
              <a:t>top-down</a:t>
            </a:r>
            <a:r>
              <a:rPr lang="en-US" altLang="ko-KR" sz="2000" dirty="0"/>
              <a:t> and </a:t>
            </a:r>
            <a:r>
              <a:rPr lang="en-US" altLang="ko-KR" sz="2000" b="1" dirty="0" smtClean="0"/>
              <a:t>bottom-up.</a:t>
            </a:r>
            <a:endParaRPr lang="ko-KR" altLang="en-US" sz="2000" b="1" dirty="0"/>
          </a:p>
        </p:txBody>
      </p:sp>
      <p:grpSp>
        <p:nvGrpSpPr>
          <p:cNvPr id="11" name="그룹 10"/>
          <p:cNvGrpSpPr/>
          <p:nvPr/>
        </p:nvGrpSpPr>
        <p:grpSpPr>
          <a:xfrm>
            <a:off x="698161" y="2327045"/>
            <a:ext cx="4288929" cy="3809062"/>
            <a:chOff x="752303" y="1659291"/>
            <a:chExt cx="5299580" cy="465795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2303" y="1792103"/>
              <a:ext cx="5299580" cy="4525143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4433798" y="2063414"/>
              <a:ext cx="1112922" cy="739943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515387" y="2059401"/>
              <a:ext cx="689812" cy="739943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71731" y="1659291"/>
              <a:ext cx="60029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en-US" altLang="ko-KR" sz="2000" b="1" cap="none" spc="0" dirty="0" smtClean="0">
                  <a:ln/>
                  <a:solidFill>
                    <a:srgbClr val="0070C0"/>
                  </a:solidFill>
                  <a:effectLst/>
                </a:rPr>
                <a:t>top</a:t>
              </a:r>
              <a:endParaRPr lang="en-US" altLang="ko-KR" sz="2000" b="1" cap="none" spc="0" dirty="0">
                <a:ln/>
                <a:solidFill>
                  <a:srgbClr val="0070C0"/>
                </a:solidFill>
                <a:effectLst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313284" y="2750072"/>
              <a:ext cx="1094017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en-US" altLang="ko-KR" sz="2000" b="1" cap="none" spc="0" dirty="0" smtClean="0">
                  <a:ln/>
                  <a:solidFill>
                    <a:srgbClr val="0070C0"/>
                  </a:solidFill>
                  <a:effectLst/>
                </a:rPr>
                <a:t>bottom</a:t>
              </a:r>
              <a:endParaRPr lang="en-US" altLang="ko-KR" sz="2000" b="1" cap="none" spc="0" dirty="0">
                <a:ln/>
                <a:solidFill>
                  <a:srgbClr val="0070C0"/>
                </a:solidFill>
                <a:effectLst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4758488" y="4880998"/>
            <a:ext cx="6096000" cy="64633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while </a:t>
            </a:r>
            <a:r>
              <a:rPr lang="en-US" altLang="ko-KR" b="1" dirty="0">
                <a:solidFill>
                  <a:srgbClr val="0070C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ko-KR" b="1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bottom-up</a:t>
            </a:r>
            <a:r>
              <a:rPr lang="en-US" altLang="ko-KR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 one </a:t>
            </a:r>
            <a:r>
              <a:rPr lang="en-US" altLang="ko-KR" dirty="0">
                <a:solidFill>
                  <a:srgbClr val="0070C0"/>
                </a:solidFill>
                <a:latin typeface="Times New Roman" panose="02020603050405020304" pitchFamily="18" charset="0"/>
              </a:rPr>
              <a:t>first comes up with </a:t>
            </a:r>
            <a:r>
              <a:rPr lang="en-US" altLang="ko-KR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words describing </a:t>
            </a:r>
            <a:r>
              <a:rPr lang="en-US" altLang="ko-KR" dirty="0">
                <a:solidFill>
                  <a:srgbClr val="0070C0"/>
                </a:solidFill>
                <a:latin typeface="Times New Roman" panose="02020603050405020304" pitchFamily="18" charset="0"/>
              </a:rPr>
              <a:t>various aspects of an image and then </a:t>
            </a:r>
            <a:r>
              <a:rPr lang="en-US" altLang="ko-KR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combines them</a:t>
            </a:r>
            <a:r>
              <a:rPr lang="en-US" altLang="ko-KR" dirty="0">
                <a:solidFill>
                  <a:srgbClr val="0070C0"/>
                </a:solidFill>
                <a:latin typeface="Times New Roman" panose="02020603050405020304" pitchFamily="18" charset="0"/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02240" y="3042263"/>
            <a:ext cx="6096000" cy="64633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  <a:latin typeface="Times New Roman" panose="02020603050405020304" pitchFamily="18" charset="0"/>
              </a:rPr>
              <a:t>The top-down</a:t>
            </a:r>
            <a:r>
              <a:rPr lang="en-US" altLang="ko-KR" dirty="0">
                <a:solidFill>
                  <a:srgbClr val="0070C0"/>
                </a:solidFill>
                <a:latin typeface="Times New Roman" panose="02020603050405020304" pitchFamily="18" charset="0"/>
              </a:rPr>
              <a:t> paradigm </a:t>
            </a:r>
            <a:r>
              <a:rPr lang="en-US" altLang="ko-KR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starts </a:t>
            </a:r>
            <a:r>
              <a:rPr lang="en-US" altLang="ko-KR" dirty="0">
                <a:solidFill>
                  <a:srgbClr val="0070C0"/>
                </a:solidFill>
                <a:latin typeface="Times New Roman" panose="02020603050405020304" pitchFamily="18" charset="0"/>
              </a:rPr>
              <a:t>from a “gist</a:t>
            </a:r>
            <a:r>
              <a:rPr lang="en-US" altLang="ko-KR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” of </a:t>
            </a:r>
            <a:r>
              <a:rPr lang="en-US" altLang="ko-KR" dirty="0">
                <a:solidFill>
                  <a:srgbClr val="0070C0"/>
                </a:solidFill>
                <a:latin typeface="Times New Roman" panose="02020603050405020304" pitchFamily="18" charset="0"/>
              </a:rPr>
              <a:t>an image and converts it into words,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3" name="오른쪽 화살표 12"/>
          <p:cNvSpPr/>
          <p:nvPr/>
        </p:nvSpPr>
        <p:spPr>
          <a:xfrm rot="2813627">
            <a:off x="4165929" y="2848965"/>
            <a:ext cx="755671" cy="677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 rot="2741610" flipV="1">
            <a:off x="3360928" y="4162134"/>
            <a:ext cx="2188515" cy="97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398266" y="2721328"/>
            <a:ext cx="1896673" cy="36933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</a:rPr>
              <a:t>the </a:t>
            </a:r>
            <a:r>
              <a:rPr lang="en-US" altLang="ko-KR" dirty="0">
                <a:latin typeface="Times New Roman" panose="02020603050405020304" pitchFamily="18" charset="0"/>
              </a:rPr>
              <a:t>state-of-the-art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5674568" y="374378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One of the </a:t>
            </a:r>
            <a:r>
              <a:rPr lang="en-US" altLang="ko-KR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limitations of </a:t>
            </a:r>
            <a:r>
              <a:rPr lang="en-US" altLang="ko-KR" b="1" dirty="0">
                <a:solidFill>
                  <a:srgbClr val="FF0000"/>
                </a:solidFill>
                <a:latin typeface="Times New Roman" panose="02020603050405020304" pitchFamily="18" charset="0"/>
              </a:rPr>
              <a:t>the top-down paradigm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</a:rPr>
              <a:t>is that it is hard to attend </a:t>
            </a:r>
            <a:r>
              <a:rPr lang="en-US" altLang="ko-KR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to fine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</a:rPr>
              <a:t>details which may be important in terms of </a:t>
            </a:r>
            <a:r>
              <a:rPr lang="en-US" altLang="ko-KR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describing the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</a:rPr>
              <a:t>image.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254234" y="554706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</a:rPr>
              <a:t>However, they </a:t>
            </a:r>
            <a:r>
              <a:rPr lang="en-US" altLang="ko-KR" b="1" dirty="0">
                <a:solidFill>
                  <a:srgbClr val="FF0000"/>
                </a:solidFill>
                <a:latin typeface="Times New Roman" panose="02020603050405020304" pitchFamily="18" charset="0"/>
              </a:rPr>
              <a:t>suffer from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</a:rPr>
              <a:t>other problems such as </a:t>
            </a:r>
            <a:r>
              <a:rPr lang="en-US" altLang="ko-KR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there lacks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</a:rPr>
              <a:t>an end-to-end formulation for the process going </a:t>
            </a:r>
            <a:r>
              <a:rPr lang="en-US" altLang="ko-KR" i="1" u="sng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from individual </a:t>
            </a:r>
            <a:r>
              <a:rPr lang="en-US" altLang="ko-KR" i="1" u="sng" dirty="0">
                <a:solidFill>
                  <a:srgbClr val="FF0000"/>
                </a:solidFill>
                <a:latin typeface="Times New Roman" panose="02020603050405020304" pitchFamily="18" charset="0"/>
              </a:rPr>
              <a:t>aspects to sentences.</a:t>
            </a:r>
            <a:endParaRPr lang="ko-KR" altLang="en-US" i="1" u="sng" dirty="0">
              <a:solidFill>
                <a:srgbClr val="FF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664553" y="2134773"/>
            <a:ext cx="489065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/>
              <a:t>the </a:t>
            </a:r>
            <a:r>
              <a:rPr lang="en-US" altLang="ko-KR" sz="1000" b="1" dirty="0"/>
              <a:t>state-of-the-art </a:t>
            </a:r>
            <a:r>
              <a:rPr lang="en-US" altLang="ko-KR" sz="1000" dirty="0"/>
              <a:t>is</a:t>
            </a:r>
            <a:r>
              <a:rPr lang="en-US" altLang="ko-KR" sz="1000" dirty="0" smtClean="0">
                <a:latin typeface="Times New Roman" panose="02020603050405020304" pitchFamily="18" charset="0"/>
              </a:rPr>
              <a:t> </a:t>
            </a:r>
            <a:r>
              <a:rPr lang="en-US" altLang="ko-KR" sz="1000" dirty="0">
                <a:latin typeface="Times New Roman" panose="02020603050405020304" pitchFamily="18" charset="0"/>
              </a:rPr>
              <a:t>the top-down paradigm where there is an end-to-end </a:t>
            </a:r>
            <a:r>
              <a:rPr lang="en-US" altLang="ko-KR" sz="1000" dirty="0" smtClean="0">
                <a:latin typeface="Times New Roman" panose="02020603050405020304" pitchFamily="18" charset="0"/>
              </a:rPr>
              <a:t>formulation </a:t>
            </a:r>
            <a:r>
              <a:rPr lang="en-US" altLang="ko-KR" sz="1000" i="1" u="sng" dirty="0" smtClean="0">
                <a:latin typeface="Times New Roman" panose="02020603050405020304" pitchFamily="18" charset="0"/>
              </a:rPr>
              <a:t>from </a:t>
            </a:r>
            <a:r>
              <a:rPr lang="en-US" altLang="ko-KR" sz="1000" i="1" u="sng" dirty="0">
                <a:latin typeface="Times New Roman" panose="02020603050405020304" pitchFamily="18" charset="0"/>
              </a:rPr>
              <a:t>an image to a sentence</a:t>
            </a:r>
            <a:r>
              <a:rPr lang="en-US" altLang="ko-KR" sz="1000" dirty="0">
                <a:latin typeface="Times New Roman" panose="02020603050405020304" pitchFamily="18" charset="0"/>
              </a:rPr>
              <a:t> based on recurrent </a:t>
            </a:r>
            <a:r>
              <a:rPr lang="en-US" altLang="ko-KR" sz="1000" dirty="0" smtClean="0">
                <a:latin typeface="Times New Roman" panose="02020603050405020304" pitchFamily="18" charset="0"/>
              </a:rPr>
              <a:t>neural networks </a:t>
            </a:r>
            <a:r>
              <a:rPr lang="en-US" altLang="ko-KR" sz="1000" dirty="0">
                <a:latin typeface="Times New Roman" panose="02020603050405020304" pitchFamily="18" charset="0"/>
              </a:rPr>
              <a:t>and all the parameters of the recurrent </a:t>
            </a:r>
            <a:r>
              <a:rPr lang="en-US" altLang="ko-KR" sz="1000" dirty="0" smtClean="0">
                <a:latin typeface="Times New Roman" panose="02020603050405020304" pitchFamily="18" charset="0"/>
              </a:rPr>
              <a:t>net work can </a:t>
            </a:r>
            <a:r>
              <a:rPr lang="en-US" altLang="ko-KR" sz="1000" dirty="0">
                <a:latin typeface="Times New Roman" panose="02020603050405020304" pitchFamily="18" charset="0"/>
              </a:rPr>
              <a:t>be learned from training </a:t>
            </a:r>
            <a:r>
              <a:rPr lang="en-US" altLang="ko-KR" sz="1000" dirty="0" smtClean="0">
                <a:latin typeface="Times New Roman" panose="02020603050405020304" pitchFamily="18" charset="0"/>
              </a:rPr>
              <a:t>data.</a:t>
            </a:r>
            <a:endParaRPr lang="ko-KR" altLang="en-US" sz="1000" dirty="0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7467600" y="2490641"/>
            <a:ext cx="2757714" cy="3438445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852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1. </a:t>
            </a:r>
            <a:r>
              <a:rPr lang="en-US" altLang="ko-KR" dirty="0" smtClean="0"/>
              <a:t>Introduction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/>
              <a:t>The visual attention mechanism </a:t>
            </a:r>
            <a:r>
              <a:rPr lang="en-US" altLang="ko-KR" sz="2000" dirty="0"/>
              <a:t>also plays </a:t>
            </a:r>
            <a:r>
              <a:rPr lang="en-US" altLang="ko-KR" sz="2000" dirty="0" smtClean="0"/>
              <a:t>an important </a:t>
            </a:r>
            <a:r>
              <a:rPr lang="en-US" altLang="ko-KR" sz="2000" dirty="0"/>
              <a:t>role in </a:t>
            </a:r>
            <a:r>
              <a:rPr lang="en-US" altLang="ko-KR" sz="2000" u="sng" dirty="0"/>
              <a:t>natural language descriptions of </a:t>
            </a:r>
            <a:r>
              <a:rPr lang="en-US" altLang="ko-KR" sz="2000" u="sng" dirty="0" smtClean="0"/>
              <a:t>images</a:t>
            </a:r>
            <a:r>
              <a:rPr lang="en-US" altLang="ko-KR" sz="2000" dirty="0" smtClean="0"/>
              <a:t> biased </a:t>
            </a:r>
            <a:r>
              <a:rPr lang="en-US" altLang="ko-KR" sz="2000" dirty="0"/>
              <a:t>towards </a:t>
            </a:r>
            <a:r>
              <a:rPr lang="en-US" altLang="ko-KR" sz="2000" dirty="0" smtClean="0"/>
              <a:t>semantics.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/>
              <a:t>Our </a:t>
            </a:r>
            <a:r>
              <a:rPr lang="en-US" altLang="ko-KR" sz="2000" b="1" dirty="0" smtClean="0"/>
              <a:t>definition for </a:t>
            </a:r>
            <a:r>
              <a:rPr lang="en-US" altLang="ko-KR" sz="2000" b="1" dirty="0"/>
              <a:t>semantic attention in image captioning </a:t>
            </a:r>
            <a:r>
              <a:rPr lang="en-US" altLang="ko-KR" sz="2000" dirty="0"/>
              <a:t>is the </a:t>
            </a:r>
            <a:r>
              <a:rPr lang="en-US" altLang="ko-KR" sz="2000" dirty="0" smtClean="0"/>
              <a:t>ability to </a:t>
            </a:r>
            <a:r>
              <a:rPr lang="en-US" altLang="ko-KR" sz="2000" dirty="0"/>
              <a:t>provide a detailed, coherent description </a:t>
            </a:r>
            <a:r>
              <a:rPr lang="en-US" altLang="ko-KR" sz="2000" dirty="0" smtClean="0"/>
              <a:t>of semantically important </a:t>
            </a:r>
            <a:r>
              <a:rPr lang="en-US" altLang="ko-KR" sz="2000" dirty="0"/>
              <a:t>objects that are needed exactly when they </a:t>
            </a:r>
            <a:r>
              <a:rPr lang="en-US" altLang="ko-KR" sz="2000" dirty="0" smtClean="0"/>
              <a:t>are needed.</a:t>
            </a:r>
          </a:p>
          <a:p>
            <a:pPr marL="1028700" lvl="1" indent="-342900">
              <a:buAutoNum type="arabicParenR"/>
            </a:pPr>
            <a:r>
              <a:rPr lang="en-US" altLang="ko-KR" sz="1600" dirty="0">
                <a:latin typeface="Times New Roman" panose="02020603050405020304" pitchFamily="18" charset="0"/>
              </a:rPr>
              <a:t>able to attend to a semantically important concept or region of interest in an image,</a:t>
            </a:r>
          </a:p>
          <a:p>
            <a:pPr marL="1028700" lvl="1" indent="-342900">
              <a:buAutoNum type="arabicParenR"/>
            </a:pPr>
            <a:r>
              <a:rPr lang="en-US" altLang="ko-KR" sz="1600" dirty="0">
                <a:latin typeface="Times New Roman" panose="02020603050405020304" pitchFamily="18" charset="0"/>
              </a:rPr>
              <a:t>able to weight the relative strength of attention paid on multiple concepts, and</a:t>
            </a:r>
          </a:p>
          <a:p>
            <a:pPr marL="1028700" lvl="1" indent="-342900">
              <a:buAutoNum type="arabicParenR"/>
            </a:pPr>
            <a:r>
              <a:rPr lang="en-US" altLang="ko-KR" sz="1600" dirty="0">
                <a:latin typeface="Times New Roman" panose="02020603050405020304" pitchFamily="18" charset="0"/>
              </a:rPr>
              <a:t>able to switch attention among concepts dynamically according to task status</a:t>
            </a:r>
            <a:r>
              <a:rPr lang="en-US" altLang="ko-KR" sz="1600" dirty="0" smtClean="0">
                <a:latin typeface="Times New Roman" panose="02020603050405020304" pitchFamily="18" charset="0"/>
              </a:rPr>
              <a:t>.</a:t>
            </a:r>
          </a:p>
          <a:p>
            <a:pPr marL="1028700" lvl="1" indent="-342900">
              <a:buAutoNum type="arabicParenR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This </a:t>
            </a:r>
            <a:r>
              <a:rPr lang="en-US" altLang="ko-KR" sz="2000" dirty="0"/>
              <a:t>feedback allows </a:t>
            </a:r>
            <a:r>
              <a:rPr lang="en-US" altLang="ko-KR" sz="2000" dirty="0" smtClean="0"/>
              <a:t>the algorithm </a:t>
            </a:r>
            <a:r>
              <a:rPr lang="en-US" altLang="ko-KR" sz="2000" dirty="0"/>
              <a:t>to not only predict</a:t>
            </a:r>
            <a:r>
              <a:rPr lang="en-US" altLang="ko-KR" sz="2000" b="1" dirty="0"/>
              <a:t> more accurately new words</a:t>
            </a:r>
            <a:r>
              <a:rPr lang="en-US" altLang="ko-KR" sz="2000" dirty="0" smtClean="0"/>
              <a:t>, but </a:t>
            </a:r>
            <a:r>
              <a:rPr lang="en-US" altLang="ko-KR" sz="2000" dirty="0"/>
              <a:t>also lead to </a:t>
            </a:r>
            <a:r>
              <a:rPr lang="en-US" altLang="ko-KR" sz="2000" b="1" dirty="0"/>
              <a:t>more robust inference of the semantic </a:t>
            </a:r>
            <a:r>
              <a:rPr lang="en-US" altLang="ko-KR" sz="2000" b="1" dirty="0" smtClean="0"/>
              <a:t>gap </a:t>
            </a:r>
            <a:r>
              <a:rPr lang="en-US" altLang="ko-KR" sz="2000" dirty="0" smtClean="0"/>
              <a:t>between </a:t>
            </a:r>
            <a:r>
              <a:rPr lang="en-US" altLang="ko-KR" sz="2000" dirty="0"/>
              <a:t>existing predictions and image content.</a:t>
            </a:r>
            <a:endParaRPr lang="ko-KR" altLang="en-US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413" y="3056059"/>
            <a:ext cx="2454087" cy="186089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590142" y="338634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</a:rPr>
              <a:t>Specifically</a:t>
            </a:r>
            <a:r>
              <a:rPr lang="en-US" altLang="ko-KR" dirty="0" smtClean="0">
                <a:latin typeface="Times New Roman" panose="02020603050405020304" pitchFamily="18" charset="0"/>
              </a:rPr>
              <a:t>, we </a:t>
            </a:r>
            <a:r>
              <a:rPr lang="en-US" altLang="ko-KR" dirty="0">
                <a:latin typeface="Times New Roman" panose="02020603050405020304" pitchFamily="18" charset="0"/>
              </a:rPr>
              <a:t>detect semantic concepts or attributes as candidates </a:t>
            </a:r>
            <a:r>
              <a:rPr lang="en-US" altLang="ko-KR" u="sng" dirty="0" smtClean="0">
                <a:latin typeface="Times New Roman" panose="02020603050405020304" pitchFamily="18" charset="0"/>
              </a:rPr>
              <a:t>for attention </a:t>
            </a:r>
            <a:r>
              <a:rPr lang="en-US" altLang="ko-KR" u="sng" dirty="0">
                <a:latin typeface="Times New Roman" panose="02020603050405020304" pitchFamily="18" charset="0"/>
              </a:rPr>
              <a:t>using </a:t>
            </a:r>
            <a:r>
              <a:rPr lang="en-US" altLang="ko-KR" b="1" u="sng" dirty="0">
                <a:latin typeface="Times New Roman" panose="02020603050405020304" pitchFamily="18" charset="0"/>
              </a:rPr>
              <a:t>a bottom-up approach</a:t>
            </a:r>
            <a:r>
              <a:rPr lang="en-US" altLang="ko-KR" dirty="0">
                <a:latin typeface="Times New Roman" panose="02020603050405020304" pitchFamily="18" charset="0"/>
              </a:rPr>
              <a:t>, and employ </a:t>
            </a:r>
            <a:r>
              <a:rPr lang="en-US" altLang="ko-KR" b="1" u="sng" dirty="0">
                <a:latin typeface="Times New Roman" panose="02020603050405020304" pitchFamily="18" charset="0"/>
              </a:rPr>
              <a:t>a top-down</a:t>
            </a:r>
            <a:r>
              <a:rPr lang="en-US" altLang="ko-KR" u="sng" dirty="0">
                <a:latin typeface="Times New Roman" panose="02020603050405020304" pitchFamily="18" charset="0"/>
              </a:rPr>
              <a:t> visual feature</a:t>
            </a:r>
            <a:r>
              <a:rPr lang="en-US" altLang="ko-KR" dirty="0">
                <a:latin typeface="Times New Roman" panose="02020603050405020304" pitchFamily="18" charset="0"/>
              </a:rPr>
              <a:t> to guide where and when </a:t>
            </a:r>
            <a:r>
              <a:rPr lang="en-US" altLang="ko-KR" dirty="0" smtClean="0">
                <a:latin typeface="Times New Roman" panose="02020603050405020304" pitchFamily="18" charset="0"/>
              </a:rPr>
              <a:t>attention should </a:t>
            </a:r>
            <a:r>
              <a:rPr lang="en-US" altLang="ko-KR" dirty="0">
                <a:latin typeface="Times New Roman" panose="02020603050405020304" pitchFamily="18" charset="0"/>
              </a:rPr>
              <a:t>be activated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3973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1.1. Main contributions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The main contribution of this paper is a new image </a:t>
            </a:r>
            <a:r>
              <a:rPr lang="en-US" altLang="ko-KR" sz="2000" dirty="0" smtClean="0"/>
              <a:t>captioning </a:t>
            </a:r>
            <a:r>
              <a:rPr lang="en-US" altLang="ko-KR" sz="2000" dirty="0"/>
              <a:t>algorithm that is based on a </a:t>
            </a:r>
            <a:r>
              <a:rPr lang="en-US" altLang="ko-KR" sz="2000" b="1" dirty="0"/>
              <a:t>novel semantic </a:t>
            </a:r>
            <a:r>
              <a:rPr lang="en-US" altLang="ko-KR" sz="2000" b="1" dirty="0" smtClean="0"/>
              <a:t>attention model.</a:t>
            </a:r>
            <a:endParaRPr lang="ko-KR" altLang="en-US" sz="2000" dirty="0"/>
          </a:p>
        </p:txBody>
      </p:sp>
      <p:grpSp>
        <p:nvGrpSpPr>
          <p:cNvPr id="9" name="그룹 8"/>
          <p:cNvGrpSpPr/>
          <p:nvPr/>
        </p:nvGrpSpPr>
        <p:grpSpPr>
          <a:xfrm>
            <a:off x="703942" y="1665691"/>
            <a:ext cx="5508172" cy="3798079"/>
            <a:chOff x="928914" y="1514150"/>
            <a:chExt cx="9149645" cy="4482988"/>
          </a:xfrm>
        </p:grpSpPr>
        <p:sp>
          <p:nvSpPr>
            <p:cNvPr id="5" name="직사각형 4"/>
            <p:cNvSpPr/>
            <p:nvPr/>
          </p:nvSpPr>
          <p:spPr>
            <a:xfrm>
              <a:off x="1094270" y="1514150"/>
              <a:ext cx="8984289" cy="7628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 dirty="0" smtClean="0">
                  <a:latin typeface="Times New Roman" panose="02020603050405020304" pitchFamily="18" charset="0"/>
                </a:rPr>
                <a:t>Show</a:t>
              </a:r>
              <a:r>
                <a:rPr lang="en-US" altLang="ko-KR" b="1" dirty="0">
                  <a:latin typeface="Times New Roman" panose="02020603050405020304" pitchFamily="18" charset="0"/>
                </a:rPr>
                <a:t>, attend and </a:t>
              </a:r>
              <a:r>
                <a:rPr lang="en-US" altLang="ko-KR" b="1" dirty="0" smtClean="0">
                  <a:latin typeface="Times New Roman" panose="02020603050405020304" pitchFamily="18" charset="0"/>
                </a:rPr>
                <a:t>tell: Neural image </a:t>
              </a:r>
              <a:r>
                <a:rPr lang="en-US" altLang="ko-KR" b="1" dirty="0">
                  <a:latin typeface="Times New Roman" panose="02020603050405020304" pitchFamily="18" charset="0"/>
                </a:rPr>
                <a:t>caption generation with visual attention</a:t>
              </a:r>
              <a:r>
                <a:rPr lang="en-US" altLang="ko-KR" dirty="0">
                  <a:latin typeface="Times New Roman" panose="02020603050405020304" pitchFamily="18" charset="0"/>
                </a:rPr>
                <a:t>. </a:t>
              </a:r>
              <a:r>
                <a:rPr lang="en-US" altLang="ko-KR" dirty="0" err="1" smtClean="0">
                  <a:latin typeface="Times New Roman" panose="02020603050405020304" pitchFamily="18" charset="0"/>
                </a:rPr>
                <a:t>InICML</a:t>
              </a:r>
              <a:r>
                <a:rPr lang="en-US" altLang="ko-KR" dirty="0" smtClean="0">
                  <a:latin typeface="Times New Roman" panose="02020603050405020304" pitchFamily="18" charset="0"/>
                </a:rPr>
                <a:t>, 2015</a:t>
              </a:r>
              <a:endParaRPr lang="ko-KR" altLang="en-US" dirty="0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7213" y="2277034"/>
              <a:ext cx="7652144" cy="3562533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928914" y="1514150"/>
              <a:ext cx="8124982" cy="44829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6010274" y="1665691"/>
            <a:ext cx="563018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First, in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paper attention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modeled spatially at a fixed resolution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Instead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we can use concepts from anywhere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any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resolution in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image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Second,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our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there is a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feedback process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combines top-down information (the global visual feature) with bottom-up concepts which does not exist in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paper.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Third, in in this paper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uses pre-trained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at a particular spatial location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Instead, we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features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correspond to detected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 concepts.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69000" y="530664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</a:rPr>
              <a:t>This way, we can leverage external image data </a:t>
            </a:r>
            <a:r>
              <a:rPr lang="en-US" altLang="ko-KR" dirty="0" smtClean="0">
                <a:latin typeface="Times New Roman" panose="02020603050405020304" pitchFamily="18" charset="0"/>
              </a:rPr>
              <a:t>for training </a:t>
            </a:r>
            <a:r>
              <a:rPr lang="en-US" altLang="ko-KR" dirty="0">
                <a:latin typeface="Times New Roman" panose="02020603050405020304" pitchFamily="18" charset="0"/>
              </a:rPr>
              <a:t>visual concepts and external text data for </a:t>
            </a:r>
            <a:r>
              <a:rPr lang="en-US" altLang="ko-KR" dirty="0" smtClean="0">
                <a:latin typeface="Times New Roman" panose="02020603050405020304" pitchFamily="18" charset="0"/>
              </a:rPr>
              <a:t>learning semantics </a:t>
            </a:r>
            <a:r>
              <a:rPr lang="en-US" altLang="ko-KR" dirty="0">
                <a:latin typeface="Times New Roman" panose="02020603050405020304" pitchFamily="18" charset="0"/>
              </a:rPr>
              <a:t>between words</a:t>
            </a:r>
            <a:endParaRPr lang="ko-KR" altLang="en-US" dirty="0"/>
          </a:p>
        </p:txBody>
      </p:sp>
      <p:sp>
        <p:nvSpPr>
          <p:cNvPr id="12" name="아래쪽 화살표 11"/>
          <p:cNvSpPr/>
          <p:nvPr/>
        </p:nvSpPr>
        <p:spPr>
          <a:xfrm>
            <a:off x="8662080" y="4624405"/>
            <a:ext cx="370114" cy="58579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498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2. Related </a:t>
            </a:r>
            <a:r>
              <a:rPr lang="en-US" altLang="ko-KR" dirty="0" smtClean="0"/>
              <a:t>work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/>
              <a:t>There is a growing body of literature on image </a:t>
            </a:r>
            <a:r>
              <a:rPr lang="en-US" altLang="ko-KR" sz="2000" dirty="0" smtClean="0"/>
              <a:t>captioning </a:t>
            </a:r>
            <a:r>
              <a:rPr lang="en-US" altLang="ko-KR" sz="2000" dirty="0"/>
              <a:t>which can be generally divided into two categories</a:t>
            </a:r>
            <a:r>
              <a:rPr lang="en-US" altLang="ko-KR" sz="2000" dirty="0" smtClean="0"/>
              <a:t>: </a:t>
            </a:r>
            <a:r>
              <a:rPr lang="en-US" altLang="ko-KR" sz="2000" b="1" dirty="0" smtClean="0"/>
              <a:t>top-down(modern)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and </a:t>
            </a:r>
            <a:r>
              <a:rPr lang="en-US" altLang="ko-KR" sz="2000" b="1" dirty="0" smtClean="0"/>
              <a:t>bottom-up(classical)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589332324"/>
              </p:ext>
            </p:extLst>
          </p:nvPr>
        </p:nvGraphicFramePr>
        <p:xfrm>
          <a:off x="789668" y="1982927"/>
          <a:ext cx="6467475" cy="3653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직사각형 6"/>
          <p:cNvSpPr/>
          <p:nvPr/>
        </p:nvSpPr>
        <p:spPr>
          <a:xfrm>
            <a:off x="7620000" y="2783852"/>
            <a:ext cx="41293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</a:rPr>
              <a:t>The visual </a:t>
            </a:r>
            <a:r>
              <a:rPr lang="en-US" altLang="ko-KR" dirty="0" smtClean="0">
                <a:latin typeface="Times New Roman" panose="02020603050405020304" pitchFamily="18" charset="0"/>
              </a:rPr>
              <a:t>representation comes </a:t>
            </a:r>
            <a:r>
              <a:rPr lang="en-US" altLang="ko-KR" dirty="0">
                <a:latin typeface="Times New Roman" panose="02020603050405020304" pitchFamily="18" charset="0"/>
              </a:rPr>
              <a:t>from a </a:t>
            </a:r>
            <a:r>
              <a:rPr lang="en-US" altLang="ko-KR" b="1" dirty="0">
                <a:latin typeface="Times New Roman" panose="02020603050405020304" pitchFamily="18" charset="0"/>
              </a:rPr>
              <a:t>convolutional neural network </a:t>
            </a:r>
            <a:r>
              <a:rPr lang="en-US" altLang="ko-KR" dirty="0">
                <a:latin typeface="Times New Roman" panose="02020603050405020304" pitchFamily="18" charset="0"/>
              </a:rPr>
              <a:t>which is </a:t>
            </a:r>
            <a:r>
              <a:rPr lang="en-US" altLang="ko-KR" dirty="0" smtClean="0">
                <a:latin typeface="Times New Roman" panose="02020603050405020304" pitchFamily="18" charset="0"/>
              </a:rPr>
              <a:t>often pre-trained </a:t>
            </a:r>
            <a:r>
              <a:rPr lang="en-US" altLang="ko-KR" dirty="0">
                <a:latin typeface="Times New Roman" panose="02020603050405020304" pitchFamily="18" charset="0"/>
              </a:rPr>
              <a:t>for image classification on large-scale </a:t>
            </a:r>
            <a:r>
              <a:rPr lang="en-US" altLang="ko-KR" dirty="0" smtClean="0">
                <a:latin typeface="Times New Roman" panose="02020603050405020304" pitchFamily="18" charset="0"/>
              </a:rPr>
              <a:t>datasets.</a:t>
            </a:r>
            <a:endParaRPr lang="ko-KR" altLang="en-US" dirty="0"/>
          </a:p>
        </p:txBody>
      </p:sp>
      <p:cxnSp>
        <p:nvCxnSpPr>
          <p:cNvPr id="9" name="직선 화살표 연결선 8"/>
          <p:cNvCxnSpPr>
            <a:stCxn id="7" idx="1"/>
          </p:cNvCxnSpPr>
          <p:nvPr/>
        </p:nvCxnSpPr>
        <p:spPr>
          <a:xfrm flipH="1">
            <a:off x="5842001" y="3384017"/>
            <a:ext cx="1777999" cy="15218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7794173" y="1639356"/>
            <a:ext cx="34181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</a:rPr>
              <a:t>Translation is accomplished through </a:t>
            </a:r>
            <a:r>
              <a:rPr lang="en-US" altLang="ko-KR" b="1" dirty="0">
                <a:latin typeface="Times New Roman" panose="02020603050405020304" pitchFamily="18" charset="0"/>
              </a:rPr>
              <a:t>recurrent </a:t>
            </a:r>
            <a:r>
              <a:rPr lang="en-US" altLang="ko-KR" b="1" dirty="0" smtClean="0">
                <a:latin typeface="Times New Roman" panose="02020603050405020304" pitchFamily="18" charset="0"/>
              </a:rPr>
              <a:t>neural networks </a:t>
            </a:r>
            <a:r>
              <a:rPr lang="en-US" altLang="ko-KR" dirty="0">
                <a:latin typeface="Times New Roman" panose="02020603050405020304" pitchFamily="18" charset="0"/>
              </a:rPr>
              <a:t>based language models</a:t>
            </a:r>
            <a:endParaRPr lang="ko-KR" altLang="en-US" dirty="0"/>
          </a:p>
        </p:txBody>
      </p:sp>
      <p:cxnSp>
        <p:nvCxnSpPr>
          <p:cNvPr id="17" name="직선 화살표 연결선 16"/>
          <p:cNvCxnSpPr>
            <a:stCxn id="13" idx="1"/>
          </p:cNvCxnSpPr>
          <p:nvPr/>
        </p:nvCxnSpPr>
        <p:spPr>
          <a:xfrm flipH="1">
            <a:off x="6342743" y="2101021"/>
            <a:ext cx="1451430" cy="21435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7467599" y="5320243"/>
            <a:ext cx="46010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</a:rPr>
              <a:t>The main advantage </a:t>
            </a:r>
            <a:r>
              <a:rPr lang="en-US" altLang="ko-KR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of this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</a:rPr>
              <a:t>approach is that the entire system can be trained </a:t>
            </a:r>
            <a:r>
              <a:rPr lang="en-US" altLang="ko-KR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from </a:t>
            </a:r>
            <a:r>
              <a:rPr lang="en-US" altLang="ko-KR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end </a:t>
            </a:r>
            <a:r>
              <a:rPr lang="en-US" altLang="ko-KR" b="1" dirty="0">
                <a:solidFill>
                  <a:srgbClr val="FF0000"/>
                </a:solidFill>
                <a:latin typeface="Times New Roman" panose="02020603050405020304" pitchFamily="18" charset="0"/>
              </a:rPr>
              <a:t>to end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</a:rPr>
              <a:t>, i.e., all the parameters can be learned </a:t>
            </a:r>
            <a:r>
              <a:rPr lang="en-US" altLang="ko-KR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from data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023405" y="3091543"/>
            <a:ext cx="3233738" cy="2286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>
            <a:endCxn id="20" idx="1"/>
          </p:cNvCxnSpPr>
          <p:nvPr/>
        </p:nvCxnSpPr>
        <p:spPr>
          <a:xfrm>
            <a:off x="5640274" y="5377543"/>
            <a:ext cx="1827325" cy="4043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610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2. Related </a:t>
            </a:r>
            <a:r>
              <a:rPr lang="en-US" altLang="ko-KR" dirty="0" smtClean="0"/>
              <a:t>work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with recurrent neural </a:t>
            </a:r>
            <a:r>
              <a:rPr lang="en-US" altLang="ko-KR" sz="2000" dirty="0" smtClean="0"/>
              <a:t>network</a:t>
            </a:r>
          </a:p>
          <a:p>
            <a:pPr marL="1028700" lvl="1" indent="-342900"/>
            <a:r>
              <a:rPr lang="fr-FR" altLang="ko-KR" sz="2000" dirty="0"/>
              <a:t>V. Mnih, N. Heess, A. Graves, et al. </a:t>
            </a:r>
            <a:r>
              <a:rPr lang="fr-FR" altLang="ko-KR" sz="2000" b="1" dirty="0"/>
              <a:t>Recurrent models </a:t>
            </a:r>
            <a:r>
              <a:rPr lang="fr-FR" altLang="ko-KR" sz="2000" b="1" dirty="0" smtClean="0"/>
              <a:t>of visual </a:t>
            </a:r>
            <a:r>
              <a:rPr lang="fr-FR" altLang="ko-KR" sz="2000" b="1" dirty="0"/>
              <a:t>attention</a:t>
            </a:r>
            <a:r>
              <a:rPr lang="fr-FR" altLang="ko-KR" sz="2000" dirty="0"/>
              <a:t>. </a:t>
            </a:r>
            <a:r>
              <a:rPr lang="fr-FR" altLang="ko-KR" sz="2000" dirty="0" smtClean="0"/>
              <a:t>In NIPS</a:t>
            </a:r>
            <a:r>
              <a:rPr lang="fr-FR" altLang="ko-KR" sz="2000" dirty="0"/>
              <a:t>, pages 2204–2212, </a:t>
            </a:r>
            <a:r>
              <a:rPr lang="fr-FR" altLang="ko-KR" sz="2000" dirty="0" smtClean="0"/>
              <a:t>2014</a:t>
            </a:r>
            <a:endParaRPr lang="en-US" altLang="ko-K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with </a:t>
            </a:r>
            <a:r>
              <a:rPr lang="en-US" altLang="ko-KR" sz="2000" dirty="0"/>
              <a:t>Boltzmann </a:t>
            </a:r>
            <a:r>
              <a:rPr lang="en-US" altLang="ko-KR" sz="2000" dirty="0" smtClean="0"/>
              <a:t>machines</a:t>
            </a:r>
          </a:p>
          <a:p>
            <a:pPr marL="1028700" lvl="1" indent="-342900"/>
            <a:r>
              <a:rPr lang="en-US" altLang="ko-KR" sz="2000" dirty="0"/>
              <a:t>H. </a:t>
            </a:r>
            <a:r>
              <a:rPr lang="en-US" altLang="ko-KR" sz="2000" dirty="0" err="1"/>
              <a:t>Larochelle</a:t>
            </a:r>
            <a:r>
              <a:rPr lang="en-US" altLang="ko-KR" sz="2000" dirty="0"/>
              <a:t> and G. E. Hinton. </a:t>
            </a:r>
            <a:r>
              <a:rPr lang="en-US" altLang="ko-KR" sz="2000" b="1" dirty="0"/>
              <a:t>Learning to combine </a:t>
            </a:r>
            <a:r>
              <a:rPr lang="en-US" altLang="ko-KR" sz="2000" b="1" dirty="0" err="1" smtClean="0"/>
              <a:t>foveal</a:t>
            </a:r>
            <a:r>
              <a:rPr lang="en-US" altLang="ko-KR" sz="2000" b="1" dirty="0" smtClean="0"/>
              <a:t> glimpses </a:t>
            </a:r>
            <a:r>
              <a:rPr lang="en-US" altLang="ko-KR" sz="2000" b="1" dirty="0"/>
              <a:t>with a third-order </a:t>
            </a:r>
            <a:r>
              <a:rPr lang="en-US" altLang="ko-KR" sz="2000" b="1" dirty="0" err="1"/>
              <a:t>boltzmann</a:t>
            </a:r>
            <a:r>
              <a:rPr lang="en-US" altLang="ko-KR" sz="2000" b="1" dirty="0"/>
              <a:t> machine</a:t>
            </a:r>
            <a:r>
              <a:rPr lang="en-US" altLang="ko-KR" sz="2000" dirty="0"/>
              <a:t>. </a:t>
            </a:r>
            <a:r>
              <a:rPr lang="en-US" altLang="ko-KR" sz="2000" dirty="0" smtClean="0"/>
              <a:t>In NIPS, pages </a:t>
            </a:r>
            <a:r>
              <a:rPr lang="en-US" altLang="ko-KR" sz="2000" dirty="0"/>
              <a:t>1243–1251, </a:t>
            </a:r>
            <a:r>
              <a:rPr lang="en-US" altLang="ko-KR" sz="2000" dirty="0" smtClean="0"/>
              <a:t>2010</a:t>
            </a:r>
          </a:p>
          <a:p>
            <a:pPr marL="1028700" lvl="1" indent="-342900"/>
            <a:r>
              <a:rPr lang="en-US" altLang="ko-KR" sz="2000" dirty="0"/>
              <a:t>Y. Tang, N. Srivastava, and R. R. </a:t>
            </a:r>
            <a:r>
              <a:rPr lang="en-US" altLang="ko-KR" sz="2000" dirty="0" err="1"/>
              <a:t>Salakhutdinov</a:t>
            </a:r>
            <a:r>
              <a:rPr lang="en-US" altLang="ko-KR" sz="2000" dirty="0"/>
              <a:t>. </a:t>
            </a:r>
            <a:r>
              <a:rPr lang="en-US" altLang="ko-KR" sz="2000" b="1" dirty="0" smtClean="0"/>
              <a:t>Learning generative </a:t>
            </a:r>
            <a:r>
              <a:rPr lang="en-US" altLang="ko-KR" sz="2000" b="1" dirty="0"/>
              <a:t>models with visual attention</a:t>
            </a:r>
            <a:r>
              <a:rPr lang="en-US" altLang="ko-KR" sz="2000" dirty="0"/>
              <a:t>. </a:t>
            </a:r>
            <a:r>
              <a:rPr lang="en-US" altLang="ko-KR" sz="2000" dirty="0" smtClean="0"/>
              <a:t>In NIPS</a:t>
            </a:r>
            <a:r>
              <a:rPr lang="en-US" altLang="ko-KR" sz="2000" dirty="0"/>
              <a:t>, pages1808–1816, </a:t>
            </a:r>
            <a:r>
              <a:rPr lang="en-US" altLang="ko-KR" sz="2000" dirty="0" smtClean="0"/>
              <a:t>2014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for image </a:t>
            </a:r>
            <a:r>
              <a:rPr lang="en-US" altLang="ko-KR" sz="2000" dirty="0" smtClean="0"/>
              <a:t>tracking</a:t>
            </a:r>
          </a:p>
          <a:p>
            <a:pPr marL="1028700" lvl="1" indent="-342900"/>
            <a:r>
              <a:rPr lang="en-US" altLang="ko-KR" sz="2000" dirty="0"/>
              <a:t>M. </a:t>
            </a:r>
            <a:r>
              <a:rPr lang="en-US" altLang="ko-KR" sz="2000" dirty="0" err="1"/>
              <a:t>Denil</a:t>
            </a:r>
            <a:r>
              <a:rPr lang="en-US" altLang="ko-KR" sz="2000" dirty="0"/>
              <a:t>, L. </a:t>
            </a:r>
            <a:r>
              <a:rPr lang="en-US" altLang="ko-KR" sz="2000" dirty="0" err="1"/>
              <a:t>Bazzani</a:t>
            </a:r>
            <a:r>
              <a:rPr lang="en-US" altLang="ko-KR" sz="2000" dirty="0"/>
              <a:t>, H. </a:t>
            </a:r>
            <a:r>
              <a:rPr lang="en-US" altLang="ko-KR" sz="2000" dirty="0" err="1"/>
              <a:t>Larochelle</a:t>
            </a:r>
            <a:r>
              <a:rPr lang="en-US" altLang="ko-KR" sz="2000" dirty="0"/>
              <a:t>, and N. de Freitas</a:t>
            </a:r>
            <a:r>
              <a:rPr lang="en-US" altLang="ko-KR" sz="2000" dirty="0" smtClean="0"/>
              <a:t>. </a:t>
            </a:r>
            <a:r>
              <a:rPr lang="en-US" altLang="ko-KR" sz="2000" b="1" dirty="0" smtClean="0"/>
              <a:t>Learning </a:t>
            </a:r>
            <a:r>
              <a:rPr lang="en-US" altLang="ko-KR" sz="2000" b="1" dirty="0"/>
              <a:t>where to attend with deep architectures for </a:t>
            </a:r>
            <a:r>
              <a:rPr lang="en-US" altLang="ko-KR" sz="2000" b="1" dirty="0" smtClean="0"/>
              <a:t>image tracking</a:t>
            </a:r>
            <a:r>
              <a:rPr lang="en-US" altLang="ko-KR" sz="2000" dirty="0" smtClean="0"/>
              <a:t>. Neural </a:t>
            </a:r>
            <a:r>
              <a:rPr lang="en-US" altLang="ko-KR" sz="2000" dirty="0"/>
              <a:t>computation, 24(8):2151–2184, </a:t>
            </a:r>
            <a:r>
              <a:rPr lang="en-US" altLang="ko-KR" sz="2000" dirty="0" smtClean="0"/>
              <a:t>2012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for </a:t>
            </a:r>
            <a:r>
              <a:rPr lang="en-US" altLang="ko-KR" sz="2000" dirty="0" smtClean="0"/>
              <a:t>image recognition </a:t>
            </a:r>
            <a:r>
              <a:rPr lang="en-US" altLang="ko-KR" sz="2000" dirty="0"/>
              <a:t>of multiple </a:t>
            </a:r>
            <a:r>
              <a:rPr lang="en-US" altLang="ko-KR" sz="2000" dirty="0" smtClean="0"/>
              <a:t>objects</a:t>
            </a:r>
          </a:p>
          <a:p>
            <a:pPr marL="1028700" lvl="1" indent="-342900"/>
            <a:r>
              <a:rPr lang="en-US" altLang="ko-KR" sz="2000" dirty="0"/>
              <a:t>J. Ba, V. </a:t>
            </a:r>
            <a:r>
              <a:rPr lang="en-US" altLang="ko-KR" sz="2000" dirty="0" err="1"/>
              <a:t>Mnih</a:t>
            </a:r>
            <a:r>
              <a:rPr lang="en-US" altLang="ko-KR" sz="2000" dirty="0"/>
              <a:t>, and K. </a:t>
            </a:r>
            <a:r>
              <a:rPr lang="en-US" altLang="ko-KR" sz="2000" dirty="0" err="1"/>
              <a:t>Kavukcuoglu</a:t>
            </a:r>
            <a:r>
              <a:rPr lang="en-US" altLang="ko-KR" sz="2000" dirty="0"/>
              <a:t>. </a:t>
            </a:r>
            <a:r>
              <a:rPr lang="en-US" altLang="ko-KR" sz="2000" b="1" dirty="0"/>
              <a:t>Multiple </a:t>
            </a:r>
            <a:r>
              <a:rPr lang="en-US" altLang="ko-KR" sz="2000" b="1" dirty="0" smtClean="0"/>
              <a:t>object recognition </a:t>
            </a:r>
            <a:r>
              <a:rPr lang="en-US" altLang="ko-KR" sz="2000" b="1" dirty="0"/>
              <a:t>with visual attention</a:t>
            </a:r>
            <a:r>
              <a:rPr lang="en-US" altLang="ko-KR" sz="2000" dirty="0" smtClean="0"/>
              <a:t>. ICLR</a:t>
            </a:r>
            <a:r>
              <a:rPr lang="en-US" altLang="ko-KR" sz="2000" dirty="0"/>
              <a:t>, </a:t>
            </a:r>
            <a:r>
              <a:rPr lang="en-US" altLang="ko-KR" sz="2000" dirty="0" smtClean="0"/>
              <a:t>2015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for </a:t>
            </a:r>
            <a:r>
              <a:rPr lang="en-US" altLang="ko-KR" sz="2000" dirty="0" smtClean="0"/>
              <a:t>image generation</a:t>
            </a:r>
          </a:p>
          <a:p>
            <a:pPr marL="1028700" lvl="1" indent="-342900"/>
            <a:r>
              <a:rPr lang="en-US" altLang="ko-KR" sz="2000" dirty="0"/>
              <a:t>K. </a:t>
            </a:r>
            <a:r>
              <a:rPr lang="en-US" altLang="ko-KR" sz="2000" dirty="0" err="1"/>
              <a:t>Gregor</a:t>
            </a:r>
            <a:r>
              <a:rPr lang="en-US" altLang="ko-KR" sz="2000" dirty="0"/>
              <a:t>, I. </a:t>
            </a:r>
            <a:r>
              <a:rPr lang="en-US" altLang="ko-KR" sz="2000" dirty="0" err="1"/>
              <a:t>Danihelka</a:t>
            </a:r>
            <a:r>
              <a:rPr lang="en-US" altLang="ko-KR" sz="2000" dirty="0"/>
              <a:t>, A. Graves, and D. </a:t>
            </a:r>
            <a:r>
              <a:rPr lang="en-US" altLang="ko-KR" sz="2000" dirty="0" err="1"/>
              <a:t>Wierstra</a:t>
            </a:r>
            <a:r>
              <a:rPr lang="en-US" altLang="ko-KR" sz="2000" dirty="0"/>
              <a:t>. </a:t>
            </a:r>
            <a:r>
              <a:rPr lang="en-US" altLang="ko-KR" sz="2000" b="1" dirty="0" err="1"/>
              <a:t>Draw:A</a:t>
            </a:r>
            <a:r>
              <a:rPr lang="en-US" altLang="ko-KR" sz="2000" b="1" dirty="0"/>
              <a:t> recurrent neural network for image generation</a:t>
            </a:r>
            <a:r>
              <a:rPr lang="en-US" altLang="ko-KR" sz="2000" dirty="0" smtClean="0"/>
              <a:t>. </a:t>
            </a:r>
            <a:r>
              <a:rPr lang="en-US" altLang="ko-KR" sz="2000" dirty="0" err="1" smtClean="0"/>
              <a:t>arXivpreprint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arXiv:1502.04623, 2015.3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10838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3.1. Overall framework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/>
              <a:t>We extract both </a:t>
            </a:r>
            <a:r>
              <a:rPr lang="en-US" altLang="ko-KR" sz="2000" b="1" dirty="0"/>
              <a:t>top-down </a:t>
            </a:r>
            <a:r>
              <a:rPr lang="en-US" altLang="ko-KR" sz="2000" dirty="0"/>
              <a:t>and</a:t>
            </a:r>
            <a:r>
              <a:rPr lang="en-US" altLang="ko-KR" sz="2000" b="1" dirty="0"/>
              <a:t> bottom-up features </a:t>
            </a:r>
            <a:r>
              <a:rPr lang="en-US" altLang="ko-KR" sz="2000" dirty="0" smtClean="0"/>
              <a:t>from an </a:t>
            </a:r>
            <a:r>
              <a:rPr lang="en-US" altLang="ko-KR" sz="2000" dirty="0"/>
              <a:t>input </a:t>
            </a:r>
            <a:r>
              <a:rPr lang="en-US" altLang="ko-KR" sz="2000" dirty="0" smtClean="0"/>
              <a:t>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/>
              <a:t>All the visual features are </a:t>
            </a:r>
            <a:r>
              <a:rPr lang="en-US" altLang="ko-KR" sz="2000" b="1" dirty="0"/>
              <a:t>fed into a Recurrent </a:t>
            </a:r>
            <a:r>
              <a:rPr lang="en-US" altLang="ko-KR" sz="2000" b="1" dirty="0" smtClean="0"/>
              <a:t>Neural Network </a:t>
            </a:r>
            <a:r>
              <a:rPr lang="en-US" altLang="ko-KR" sz="2000" b="1" dirty="0"/>
              <a:t>(RNN) </a:t>
            </a:r>
            <a:r>
              <a:rPr lang="en-US" altLang="ko-KR" sz="2000" dirty="0"/>
              <a:t>for caption </a:t>
            </a:r>
            <a:r>
              <a:rPr lang="en-US" altLang="ko-KR" sz="2000" dirty="0" smtClean="0"/>
              <a:t>generation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/>
              <a:t>Different from previous image captioning methods, </a:t>
            </a:r>
            <a:r>
              <a:rPr lang="en-US" altLang="ko-KR" sz="2000" dirty="0" smtClean="0"/>
              <a:t>our model </a:t>
            </a:r>
            <a:r>
              <a:rPr lang="en-US" altLang="ko-KR" sz="2000" dirty="0"/>
              <a:t>has a unique way </a:t>
            </a:r>
            <a:r>
              <a:rPr lang="en-US" altLang="ko-KR" sz="2000" b="1" dirty="0"/>
              <a:t>to utilize and combine </a:t>
            </a:r>
            <a:r>
              <a:rPr lang="en-US" altLang="ko-KR" sz="2000" b="1" dirty="0" smtClean="0"/>
              <a:t>different sources </a:t>
            </a:r>
            <a:r>
              <a:rPr lang="en-US" altLang="ko-KR" sz="2000" b="1" dirty="0"/>
              <a:t>of visual </a:t>
            </a:r>
            <a:r>
              <a:rPr lang="en-US" altLang="ko-KR" sz="2000" b="1" dirty="0" smtClean="0"/>
              <a:t>information</a:t>
            </a:r>
            <a:endParaRPr lang="ko-KR" altLang="en-US" sz="20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936" y="3181635"/>
            <a:ext cx="3443100" cy="28562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041" y="3564731"/>
            <a:ext cx="4915153" cy="148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451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2938</Words>
  <Application>Microsoft Office PowerPoint</Application>
  <PresentationFormat>와이드스크린</PresentationFormat>
  <Paragraphs>160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맑은 고딕</vt:lpstr>
      <vt:lpstr>Arial</vt:lpstr>
      <vt:lpstr>Times New Roman</vt:lpstr>
      <vt:lpstr>Office 테마</vt:lpstr>
      <vt:lpstr>Image Captioning with Semantic Attention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dongmyeong</dc:creator>
  <cp:lastModifiedBy>lee dongmyeong</cp:lastModifiedBy>
  <cp:revision>139</cp:revision>
  <dcterms:created xsi:type="dcterms:W3CDTF">2020-03-12T06:49:44Z</dcterms:created>
  <dcterms:modified xsi:type="dcterms:W3CDTF">2020-03-12T14:20:04Z</dcterms:modified>
</cp:coreProperties>
</file>